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61" r:id="rId4"/>
    <p:sldId id="263" r:id="rId5"/>
    <p:sldId id="264" r:id="rId6"/>
    <p:sldId id="266"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16" r:id="rId38"/>
    <p:sldId id="285"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01" userDrawn="1">
          <p15:clr>
            <a:srgbClr val="A4A3A4"/>
          </p15:clr>
        </p15:guide>
        <p15:guide id="4" pos="73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E3E3E5"/>
    <a:srgbClr val="2E2657"/>
    <a:srgbClr val="FFFFFF"/>
    <a:srgbClr val="8868C3"/>
    <a:srgbClr val="00B6F5"/>
    <a:srgbClr val="000000"/>
    <a:srgbClr val="27105B"/>
    <a:srgbClr val="1E0552"/>
    <a:srgbClr val="090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25" d="100"/>
          <a:sy n="25" d="100"/>
        </p:scale>
        <p:origin x="1476" y="654"/>
      </p:cViewPr>
      <p:guideLst>
        <p:guide orient="horz" pos="2160"/>
        <p:guide pos="3840"/>
        <p:guide pos="401"/>
        <p:guide pos="7317"/>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69D31E2-43F0-4804-8F6F-1B90CD7CAAF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B84058-995E-4ABD-9CA5-105ECD775B1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69D31E2-43F0-4804-8F6F-1B90CD7CAAF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B84058-995E-4ABD-9CA5-105ECD775B1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69D31E2-43F0-4804-8F6F-1B90CD7CAAF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B84058-995E-4ABD-9CA5-105ECD775B1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69D31E2-43F0-4804-8F6F-1B90CD7CAAF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B84058-995E-4ABD-9CA5-105ECD775B17}"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869D31E2-43F0-4804-8F6F-1B90CD7CAAF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B84058-995E-4ABD-9CA5-105ECD775B17}"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69D31E2-43F0-4804-8F6F-1B90CD7CAAF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7B84058-995E-4ABD-9CA5-105ECD775B17}"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69D31E2-43F0-4804-8F6F-1B90CD7CAAF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7B84058-995E-4ABD-9CA5-105ECD775B17}"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69D31E2-43F0-4804-8F6F-1B90CD7CAAF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7B84058-995E-4ABD-9CA5-105ECD775B17}"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9D31E2-43F0-4804-8F6F-1B90CD7CAAF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B84058-995E-4ABD-9CA5-105ECD775B17}"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869D31E2-43F0-4804-8F6F-1B90CD7CAAF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7B84058-995E-4ABD-9CA5-105ECD775B1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69D31E2-43F0-4804-8F6F-1B90CD7CAAF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B84058-995E-4ABD-9CA5-105ECD775B17}"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869D31E2-43F0-4804-8F6F-1B90CD7CAAF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7B84058-995E-4ABD-9CA5-105ECD775B17}"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69D31E2-43F0-4804-8F6F-1B90CD7CAAF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B84058-995E-4ABD-9CA5-105ECD775B17}"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竖排标题与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869D31E2-43F0-4804-8F6F-1B90CD7CAAF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B84058-995E-4ABD-9CA5-105ECD775B1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69D31E2-43F0-4804-8F6F-1B90CD7CAAF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7B84058-995E-4ABD-9CA5-105ECD775B1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69D31E2-43F0-4804-8F6F-1B90CD7CAAF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7B84058-995E-4ABD-9CA5-105ECD775B1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69D31E2-43F0-4804-8F6F-1B90CD7CAAF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7B84058-995E-4ABD-9CA5-105ECD775B1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9D31E2-43F0-4804-8F6F-1B90CD7CAAF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B84058-995E-4ABD-9CA5-105ECD775B1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869D31E2-43F0-4804-8F6F-1B90CD7CAAF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7B84058-995E-4ABD-9CA5-105ECD775B1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869D31E2-43F0-4804-8F6F-1B90CD7CAAF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7B84058-995E-4ABD-9CA5-105ECD775B1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9D31E2-43F0-4804-8F6F-1B90CD7CAAF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84058-995E-4ABD-9CA5-105ECD775B17}" type="slidenum">
              <a:rPr lang="zh-CN" altLang="en-US" smtClean="0"/>
            </a:fld>
            <a:endParaRPr lang="zh-CN" altLang="en-US"/>
          </a:p>
        </p:txBody>
      </p:sp>
      <p:cxnSp>
        <p:nvCxnSpPr>
          <p:cNvPr id="7" name="直接连接符 6"/>
          <p:cNvCxnSpPr/>
          <p:nvPr userDrawn="1"/>
        </p:nvCxnSpPr>
        <p:spPr>
          <a:xfrm>
            <a:off x="-37185600" y="-20218400"/>
            <a:ext cx="2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42062400" y="26517600"/>
            <a:ext cx="2540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userDrawn="1"/>
        </p:nvSpPr>
        <p:spPr>
          <a:xfrm>
            <a:off x="-37185600" y="-17272000"/>
            <a:ext cx="21945600" cy="1862048"/>
          </a:xfrm>
          <a:prstGeom prst="rect">
            <a:avLst/>
          </a:prstGeom>
          <a:noFill/>
        </p:spPr>
        <p:txBody>
          <a:bodyPr wrap="square" rtlCol="0">
            <a:spAutoFit/>
          </a:bodyPr>
          <a:lstStyle/>
          <a:p>
            <a:r>
              <a:rPr lang="zh-CN" altLang="en-US" sz="11500" dirty="0"/>
              <a:t>微信公众号：陈西设计之家</a:t>
            </a:r>
            <a:endParaRPr lang="zh-CN" altLang="en-US" sz="11500" dirty="0"/>
          </a:p>
        </p:txBody>
      </p:sp>
      <p:sp>
        <p:nvSpPr>
          <p:cNvPr id="10" name="文本框 9"/>
          <p:cNvSpPr txBox="1"/>
          <p:nvPr userDrawn="1"/>
        </p:nvSpPr>
        <p:spPr>
          <a:xfrm>
            <a:off x="29565600" y="24947940"/>
            <a:ext cx="18592800" cy="1862048"/>
          </a:xfrm>
          <a:prstGeom prst="rect">
            <a:avLst/>
          </a:prstGeom>
          <a:noFill/>
        </p:spPr>
        <p:txBody>
          <a:bodyPr wrap="square" rtlCol="0">
            <a:spAutoFit/>
          </a:bodyPr>
          <a:lstStyle/>
          <a:p>
            <a:r>
              <a:rPr lang="zh-CN" altLang="en-US" sz="11500" dirty="0"/>
              <a:t>微信公众号：陈西设计之家</a:t>
            </a:r>
            <a:endParaRPr lang="zh-CN" altLang="en-US" sz="11500" dirty="0"/>
          </a:p>
        </p:txBody>
      </p:sp>
      <p:sp>
        <p:nvSpPr>
          <p:cNvPr id="11" name="矩形 10"/>
          <p:cNvSpPr/>
          <p:nvPr userDrawn="1"/>
        </p:nvSpPr>
        <p:spPr>
          <a:xfrm>
            <a:off x="6915150" y="-552450"/>
            <a:ext cx="495300" cy="310496"/>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9D31E2-43F0-4804-8F6F-1B90CD7CAAF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84058-995E-4ABD-9CA5-105ECD775B17}" type="slidenum">
              <a:rPr lang="zh-CN" altLang="en-US" smtClean="0"/>
            </a:fld>
            <a:endParaRPr lang="zh-CN" altLang="en-US"/>
          </a:p>
        </p:txBody>
      </p:sp>
      <p:cxnSp>
        <p:nvCxnSpPr>
          <p:cNvPr id="7" name="直接连接符 6"/>
          <p:cNvCxnSpPr/>
          <p:nvPr userDrawn="1"/>
        </p:nvCxnSpPr>
        <p:spPr>
          <a:xfrm>
            <a:off x="-37185600" y="-20218400"/>
            <a:ext cx="2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42062400" y="26517600"/>
            <a:ext cx="2540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userDrawn="1"/>
        </p:nvSpPr>
        <p:spPr>
          <a:xfrm>
            <a:off x="-37185600" y="-17272000"/>
            <a:ext cx="21945600" cy="1862048"/>
          </a:xfrm>
          <a:prstGeom prst="rect">
            <a:avLst/>
          </a:prstGeom>
          <a:noFill/>
        </p:spPr>
        <p:txBody>
          <a:bodyPr wrap="square" rtlCol="0">
            <a:spAutoFit/>
          </a:bodyPr>
          <a:lstStyle/>
          <a:p>
            <a:r>
              <a:rPr lang="zh-CN" altLang="en-US" sz="11500" dirty="0"/>
              <a:t>微信公众号：陈西设计之家</a:t>
            </a:r>
            <a:endParaRPr lang="zh-CN" altLang="en-US" sz="11500" dirty="0"/>
          </a:p>
        </p:txBody>
      </p:sp>
      <p:sp>
        <p:nvSpPr>
          <p:cNvPr id="10" name="文本框 9"/>
          <p:cNvSpPr txBox="1"/>
          <p:nvPr userDrawn="1"/>
        </p:nvSpPr>
        <p:spPr>
          <a:xfrm>
            <a:off x="29565600" y="24947940"/>
            <a:ext cx="18592800" cy="1862048"/>
          </a:xfrm>
          <a:prstGeom prst="rect">
            <a:avLst/>
          </a:prstGeom>
          <a:noFill/>
        </p:spPr>
        <p:txBody>
          <a:bodyPr wrap="square" rtlCol="0">
            <a:spAutoFit/>
          </a:bodyPr>
          <a:lstStyle/>
          <a:p>
            <a:r>
              <a:rPr lang="zh-CN" altLang="en-US" sz="11500" dirty="0"/>
              <a:t>微信公众号：陈西设计之家</a:t>
            </a:r>
            <a:endParaRPr lang="zh-CN" altLang="en-US" sz="11500" dirty="0"/>
          </a:p>
        </p:txBody>
      </p:sp>
      <p:sp>
        <p:nvSpPr>
          <p:cNvPr id="11" name="矩形 10"/>
          <p:cNvSpPr/>
          <p:nvPr userDrawn="1"/>
        </p:nvSpPr>
        <p:spPr>
          <a:xfrm>
            <a:off x="6915150" y="-552450"/>
            <a:ext cx="495300" cy="310496"/>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116" y="2258296"/>
            <a:ext cx="12211050" cy="1652301"/>
          </a:xfrm>
          <a:custGeom>
            <a:avLst/>
            <a:gdLst>
              <a:gd name="connsiteX0" fmla="*/ 0 w 12192000"/>
              <a:gd name="connsiteY0" fmla="*/ 0 h 1069741"/>
              <a:gd name="connsiteX1" fmla="*/ 12192000 w 12192000"/>
              <a:gd name="connsiteY1" fmla="*/ 0 h 1069741"/>
              <a:gd name="connsiteX2" fmla="*/ 12192000 w 12192000"/>
              <a:gd name="connsiteY2" fmla="*/ 1069741 h 1069741"/>
              <a:gd name="connsiteX3" fmla="*/ 0 w 12192000"/>
              <a:gd name="connsiteY3" fmla="*/ 1069741 h 1069741"/>
              <a:gd name="connsiteX4" fmla="*/ 0 w 12192000"/>
              <a:gd name="connsiteY4" fmla="*/ 0 h 1069741"/>
              <a:gd name="connsiteX0-1" fmla="*/ 0 w 12192000"/>
              <a:gd name="connsiteY0-2" fmla="*/ 0 h 1069741"/>
              <a:gd name="connsiteX1-3" fmla="*/ 12192000 w 12192000"/>
              <a:gd name="connsiteY1-4" fmla="*/ 0 h 1069741"/>
              <a:gd name="connsiteX2-5" fmla="*/ 12192000 w 12192000"/>
              <a:gd name="connsiteY2-6" fmla="*/ 1069741 h 1069741"/>
              <a:gd name="connsiteX3-7" fmla="*/ 2076450 w 12192000"/>
              <a:gd name="connsiteY3-8" fmla="*/ 1061751 h 1069741"/>
              <a:gd name="connsiteX4-9" fmla="*/ 0 w 12192000"/>
              <a:gd name="connsiteY4-10" fmla="*/ 1069741 h 1069741"/>
              <a:gd name="connsiteX5" fmla="*/ 0 w 12192000"/>
              <a:gd name="connsiteY5" fmla="*/ 0 h 1069741"/>
              <a:gd name="connsiteX0-11" fmla="*/ 0 w 12192000"/>
              <a:gd name="connsiteY0-12" fmla="*/ 0 h 1652301"/>
              <a:gd name="connsiteX1-13" fmla="*/ 12192000 w 12192000"/>
              <a:gd name="connsiteY1-14" fmla="*/ 0 h 1652301"/>
              <a:gd name="connsiteX2-15" fmla="*/ 12192000 w 12192000"/>
              <a:gd name="connsiteY2-16" fmla="*/ 1069741 h 1652301"/>
              <a:gd name="connsiteX3-17" fmla="*/ 1962150 w 12192000"/>
              <a:gd name="connsiteY3-18" fmla="*/ 1652301 h 1652301"/>
              <a:gd name="connsiteX4-19" fmla="*/ 0 w 12192000"/>
              <a:gd name="connsiteY4-20" fmla="*/ 1069741 h 1652301"/>
              <a:gd name="connsiteX5-21" fmla="*/ 0 w 12192000"/>
              <a:gd name="connsiteY5-22" fmla="*/ 0 h 1652301"/>
              <a:gd name="connsiteX0-23" fmla="*/ 19050 w 12211050"/>
              <a:gd name="connsiteY0-24" fmla="*/ 0 h 1652301"/>
              <a:gd name="connsiteX1-25" fmla="*/ 12211050 w 12211050"/>
              <a:gd name="connsiteY1-26" fmla="*/ 0 h 1652301"/>
              <a:gd name="connsiteX2-27" fmla="*/ 12211050 w 12211050"/>
              <a:gd name="connsiteY2-28" fmla="*/ 1069741 h 1652301"/>
              <a:gd name="connsiteX3-29" fmla="*/ 1981200 w 12211050"/>
              <a:gd name="connsiteY3-30" fmla="*/ 1652301 h 1652301"/>
              <a:gd name="connsiteX4-31" fmla="*/ 0 w 12211050"/>
              <a:gd name="connsiteY4-32" fmla="*/ 1145941 h 1652301"/>
              <a:gd name="connsiteX5-33" fmla="*/ 19050 w 12211050"/>
              <a:gd name="connsiteY5-34" fmla="*/ 0 h 1652301"/>
              <a:gd name="connsiteX0-35" fmla="*/ 19050 w 12227983"/>
              <a:gd name="connsiteY0-36" fmla="*/ 0 h 1652301"/>
              <a:gd name="connsiteX1-37" fmla="*/ 12211050 w 12227983"/>
              <a:gd name="connsiteY1-38" fmla="*/ 0 h 1652301"/>
              <a:gd name="connsiteX2-39" fmla="*/ 12227983 w 12227983"/>
              <a:gd name="connsiteY2-40" fmla="*/ 985074 h 1652301"/>
              <a:gd name="connsiteX3-41" fmla="*/ 1981200 w 12227983"/>
              <a:gd name="connsiteY3-42" fmla="*/ 1652301 h 1652301"/>
              <a:gd name="connsiteX4-43" fmla="*/ 0 w 12227983"/>
              <a:gd name="connsiteY4-44" fmla="*/ 1145941 h 1652301"/>
              <a:gd name="connsiteX5-45" fmla="*/ 19050 w 12227983"/>
              <a:gd name="connsiteY5-46" fmla="*/ 0 h 1652301"/>
              <a:gd name="connsiteX0-47" fmla="*/ 19050 w 12227983"/>
              <a:gd name="connsiteY0-48" fmla="*/ 0 h 1652301"/>
              <a:gd name="connsiteX1-49" fmla="*/ 12211050 w 12227983"/>
              <a:gd name="connsiteY1-50" fmla="*/ 0 h 1652301"/>
              <a:gd name="connsiteX2-51" fmla="*/ 12227983 w 12227983"/>
              <a:gd name="connsiteY2-52" fmla="*/ 985074 h 1652301"/>
              <a:gd name="connsiteX3-53" fmla="*/ 1981200 w 12227983"/>
              <a:gd name="connsiteY3-54" fmla="*/ 1652301 h 1652301"/>
              <a:gd name="connsiteX4-55" fmla="*/ 0 w 12227983"/>
              <a:gd name="connsiteY4-56" fmla="*/ 1145941 h 1652301"/>
              <a:gd name="connsiteX5-57" fmla="*/ 19050 w 12227983"/>
              <a:gd name="connsiteY5-58" fmla="*/ 0 h 1652301"/>
              <a:gd name="connsiteX0-59" fmla="*/ 2117 w 12211050"/>
              <a:gd name="connsiteY0-60" fmla="*/ 0 h 1652301"/>
              <a:gd name="connsiteX1-61" fmla="*/ 12194117 w 12211050"/>
              <a:gd name="connsiteY1-62" fmla="*/ 0 h 1652301"/>
              <a:gd name="connsiteX2-63" fmla="*/ 12211050 w 12211050"/>
              <a:gd name="connsiteY2-64" fmla="*/ 985074 h 1652301"/>
              <a:gd name="connsiteX3-65" fmla="*/ 1964267 w 12211050"/>
              <a:gd name="connsiteY3-66" fmla="*/ 1652301 h 1652301"/>
              <a:gd name="connsiteX4-67" fmla="*/ 0 w 12211050"/>
              <a:gd name="connsiteY4-68" fmla="*/ 1145941 h 1652301"/>
              <a:gd name="connsiteX5-69" fmla="*/ 2117 w 12211050"/>
              <a:gd name="connsiteY5-70" fmla="*/ 0 h 16523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211050" h="1652301">
                <a:moveTo>
                  <a:pt x="2117" y="0"/>
                </a:moveTo>
                <a:lnTo>
                  <a:pt x="12194117" y="0"/>
                </a:lnTo>
                <a:lnTo>
                  <a:pt x="12211050" y="985074"/>
                </a:lnTo>
                <a:lnTo>
                  <a:pt x="1964267" y="1652301"/>
                </a:lnTo>
                <a:lnTo>
                  <a:pt x="0" y="1145941"/>
                </a:lnTo>
                <a:cubicBezTo>
                  <a:pt x="706" y="763961"/>
                  <a:pt x="1411" y="381980"/>
                  <a:pt x="211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905" y="3031067"/>
            <a:ext cx="12192000" cy="3826933"/>
          </a:xfrm>
          <a:prstGeom prst="rect">
            <a:avLst/>
          </a:prstGeom>
          <a:solidFill>
            <a:srgbClr val="09003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4841" b="34663"/>
          <a:stretch>
            <a:fillRect/>
          </a:stretch>
        </p:blipFill>
        <p:spPr>
          <a:xfrm flipV="1">
            <a:off x="0" y="-1"/>
            <a:ext cx="12192000" cy="3742524"/>
          </a:xfrm>
          <a:custGeom>
            <a:avLst/>
            <a:gdLst>
              <a:gd name="connsiteX0" fmla="*/ 0 w 12192000"/>
              <a:gd name="connsiteY0" fmla="*/ 4343401 h 4343401"/>
              <a:gd name="connsiteX1" fmla="*/ 12192000 w 12192000"/>
              <a:gd name="connsiteY1" fmla="*/ 4343401 h 4343401"/>
              <a:gd name="connsiteX2" fmla="*/ 12192000 w 12192000"/>
              <a:gd name="connsiteY2" fmla="*/ 813735 h 4343401"/>
              <a:gd name="connsiteX3" fmla="*/ 1981201 w 12192000"/>
              <a:gd name="connsiteY3" fmla="*/ 0 h 4343401"/>
              <a:gd name="connsiteX4" fmla="*/ 0 w 12192000"/>
              <a:gd name="connsiteY4" fmla="*/ 532263 h 43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343401">
                <a:moveTo>
                  <a:pt x="0" y="4343401"/>
                </a:moveTo>
                <a:lnTo>
                  <a:pt x="12192000" y="4343401"/>
                </a:lnTo>
                <a:lnTo>
                  <a:pt x="12192000" y="813735"/>
                </a:lnTo>
                <a:lnTo>
                  <a:pt x="1981201" y="0"/>
                </a:lnTo>
                <a:lnTo>
                  <a:pt x="0" y="532263"/>
                </a:lnTo>
                <a:close/>
              </a:path>
            </a:pathLst>
          </a:custGeom>
          <a:ln w="3175">
            <a:solidFill>
              <a:schemeClr val="bg1">
                <a:alpha val="50000"/>
              </a:schemeClr>
            </a:solidFill>
          </a:ln>
        </p:spPr>
      </p:pic>
      <p:sp>
        <p:nvSpPr>
          <p:cNvPr id="7" name="文本框 6"/>
          <p:cNvSpPr txBox="1"/>
          <p:nvPr/>
        </p:nvSpPr>
        <p:spPr>
          <a:xfrm>
            <a:off x="1828800" y="3834937"/>
            <a:ext cx="7905750" cy="922020"/>
          </a:xfrm>
          <a:prstGeom prst="rect">
            <a:avLst/>
          </a:prstGeom>
          <a:noFill/>
        </p:spPr>
        <p:txBody>
          <a:bodyPr wrap="square" rtlCol="0">
            <a:spAutoFit/>
          </a:bodyPr>
          <a:lstStyle/>
          <a:p>
            <a:r>
              <a:rPr lang="zh-CN" altLang="en-US" sz="5400" dirty="0">
                <a:solidFill>
                  <a:schemeClr val="bg1"/>
                </a:solidFill>
                <a:latin typeface="微软雅黑" panose="020B0503020204020204" pitchFamily="34" charset="-122"/>
                <a:ea typeface="微软雅黑" panose="020B0503020204020204" pitchFamily="34" charset="-122"/>
              </a:rPr>
              <a:t>数据库概述与</a:t>
            </a:r>
            <a:r>
              <a:rPr lang="en-US" altLang="zh-CN" sz="5400" dirty="0">
                <a:solidFill>
                  <a:schemeClr val="bg1"/>
                </a:solidFill>
                <a:latin typeface="微软雅黑" panose="020B0503020204020204" pitchFamily="34" charset="-122"/>
                <a:ea typeface="微软雅黑" panose="020B0503020204020204" pitchFamily="34" charset="-122"/>
              </a:rPr>
              <a:t>M</a:t>
            </a:r>
            <a:r>
              <a:rPr lang="en-US" altLang="zh-CN" sz="5400" dirty="0">
                <a:solidFill>
                  <a:schemeClr val="bg1"/>
                </a:solidFill>
                <a:latin typeface="微软雅黑" panose="020B0503020204020204" pitchFamily="34" charset="-122"/>
                <a:ea typeface="微软雅黑" panose="020B0503020204020204" pitchFamily="34" charset="-122"/>
              </a:rPr>
              <a:t>ySQL</a:t>
            </a:r>
            <a:endParaRPr lang="en-US" altLang="zh-CN" sz="54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885950" y="4771390"/>
            <a:ext cx="5160010" cy="337185"/>
          </a:xfrm>
          <a:prstGeom prst="rect">
            <a:avLst/>
          </a:prstGeom>
          <a:noFill/>
        </p:spPr>
        <p:txBody>
          <a:bodyPr wrap="square" rtlCol="0">
            <a:spAutoFit/>
          </a:bodyPr>
          <a:lstStyle/>
          <a:p>
            <a:pPr algn="dist"/>
            <a:r>
              <a:rPr lang="en-US" altLang="zh-CN" sz="1600" dirty="0">
                <a:solidFill>
                  <a:schemeClr val="bg1">
                    <a:alpha val="90000"/>
                  </a:schemeClr>
                </a:solidFill>
                <a:latin typeface="微软雅黑" panose="020B0503020204020204" pitchFamily="34" charset="-122"/>
                <a:ea typeface="微软雅黑" panose="020B0503020204020204" pitchFamily="34" charset="-122"/>
              </a:rPr>
              <a:t>Database Overview and MySQL</a:t>
            </a:r>
            <a:endParaRPr lang="en-US" altLang="zh-CN" sz="1600" dirty="0">
              <a:solidFill>
                <a:schemeClr val="bg1">
                  <a:alpha val="90000"/>
                </a:schemeClr>
              </a:solidFill>
              <a:latin typeface="微软雅黑" panose="020B0503020204020204" pitchFamily="34" charset="-122"/>
              <a:ea typeface="微软雅黑" panose="020B0503020204020204" pitchFamily="34" charset="-122"/>
            </a:endParaRPr>
          </a:p>
        </p:txBody>
      </p:sp>
      <p:sp>
        <p:nvSpPr>
          <p:cNvPr id="9" name="矩形: 圆角 8"/>
          <p:cNvSpPr/>
          <p:nvPr/>
        </p:nvSpPr>
        <p:spPr>
          <a:xfrm>
            <a:off x="1924050" y="5279375"/>
            <a:ext cx="2633133" cy="483891"/>
          </a:xfrm>
          <a:prstGeom prst="roundRect">
            <a:avLst>
              <a:gd name="adj" fmla="val 4671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924050" y="5352043"/>
            <a:ext cx="2633133" cy="337185"/>
          </a:xfrm>
          <a:prstGeom prst="rect">
            <a:avLst/>
          </a:prstGeom>
          <a:noFill/>
        </p:spPr>
        <p:txBody>
          <a:bodyPr wrap="square" rtlCol="0">
            <a:spAutoFit/>
          </a:bodyP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汇报人：</a:t>
            </a:r>
            <a:r>
              <a:rPr lang="zh-CN" altLang="en-US" sz="1600" dirty="0">
                <a:solidFill>
                  <a:schemeClr val="bg1"/>
                </a:solidFill>
                <a:latin typeface="微软雅黑 Light" panose="020B0502040204020203" pitchFamily="34" charset="-122"/>
                <a:ea typeface="微软雅黑 Light" panose="020B0502040204020203" pitchFamily="34" charset="-122"/>
              </a:rPr>
              <a:t>于明浩</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1621370" y="2342615"/>
            <a:ext cx="1235075" cy="1446550"/>
          </a:xfrm>
          <a:prstGeom prst="rect">
            <a:avLst/>
          </a:prstGeom>
          <a:noFill/>
        </p:spPr>
        <p:txBody>
          <a:bodyPr wrap="square" rtlCol="0">
            <a:spAutoFit/>
          </a:bodyPr>
          <a:lstStyle/>
          <a:p>
            <a:pPr algn="ctr"/>
            <a:r>
              <a:rPr lang="en-US" altLang="zh-CN" sz="8800" b="1" dirty="0">
                <a:gradFill flip="none" rotWithShape="1">
                  <a:gsLst>
                    <a:gs pos="20000">
                      <a:schemeClr val="accent1">
                        <a:lumMod val="5000"/>
                        <a:lumOff val="95000"/>
                      </a:schemeClr>
                    </a:gs>
                    <a:gs pos="85000">
                      <a:schemeClr val="bg1">
                        <a:alpha val="0"/>
                      </a:schemeClr>
                    </a:gs>
                  </a:gsLst>
                  <a:lin ang="0" scaled="1"/>
                  <a:tileRect/>
                </a:gradFill>
                <a:latin typeface="微软雅黑" panose="020B0503020204020204" pitchFamily="34" charset="-122"/>
                <a:ea typeface="微软雅黑" panose="020B0503020204020204" pitchFamily="34" charset="-122"/>
              </a:rPr>
              <a:t>2</a:t>
            </a:r>
            <a:endParaRPr lang="zh-CN" altLang="en-US" sz="8800" b="1" dirty="0">
              <a:gradFill flip="none" rotWithShape="1">
                <a:gsLst>
                  <a:gs pos="20000">
                    <a:schemeClr val="accent1">
                      <a:lumMod val="5000"/>
                      <a:lumOff val="95000"/>
                    </a:schemeClr>
                  </a:gs>
                  <a:gs pos="85000">
                    <a:schemeClr val="bg1">
                      <a:alpha val="0"/>
                    </a:schemeClr>
                  </a:gs>
                </a:gsLst>
                <a:lin ang="0" scaled="1"/>
                <a:tileRect/>
              </a:gra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1962150" y="4743753"/>
            <a:ext cx="7270750"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333628" y="2342615"/>
            <a:ext cx="1235075" cy="1446550"/>
          </a:xfrm>
          <a:prstGeom prst="rect">
            <a:avLst/>
          </a:prstGeom>
          <a:noFill/>
        </p:spPr>
        <p:txBody>
          <a:bodyPr wrap="square" rtlCol="0">
            <a:spAutoFit/>
          </a:bodyPr>
          <a:lstStyle>
            <a:defPPr>
              <a:defRPr lang="zh-CN"/>
            </a:defPPr>
            <a:lvl1pPr>
              <a:defRPr sz="8800" b="1">
                <a:gradFill flip="none" rotWithShape="1">
                  <a:gsLst>
                    <a:gs pos="20000">
                      <a:schemeClr val="accent1">
                        <a:lumMod val="5000"/>
                        <a:lumOff val="95000"/>
                      </a:schemeClr>
                    </a:gs>
                    <a:gs pos="85000">
                      <a:schemeClr val="bg1">
                        <a:alpha val="0"/>
                      </a:schemeClr>
                    </a:gs>
                  </a:gsLst>
                  <a:lin ang="0" scaled="1"/>
                  <a:tileRect/>
                </a:gradFill>
                <a:latin typeface="微软雅黑" panose="020B0503020204020204" pitchFamily="34" charset="-122"/>
                <a:ea typeface="微软雅黑" panose="020B0503020204020204" pitchFamily="34" charset="-122"/>
              </a:defRPr>
            </a:lvl1pPr>
          </a:lstStyle>
          <a:p>
            <a:pPr algn="ctr"/>
            <a:r>
              <a:rPr lang="en-US" altLang="zh-CN" dirty="0"/>
              <a:t>0</a:t>
            </a:r>
            <a:endParaRPr lang="zh-CN" altLang="en-US" dirty="0"/>
          </a:p>
        </p:txBody>
      </p:sp>
      <p:sp>
        <p:nvSpPr>
          <p:cNvPr id="17" name="文本框 16"/>
          <p:cNvSpPr txBox="1"/>
          <p:nvPr/>
        </p:nvSpPr>
        <p:spPr>
          <a:xfrm>
            <a:off x="2998261" y="2342615"/>
            <a:ext cx="1235075" cy="1445260"/>
          </a:xfrm>
          <a:prstGeom prst="rect">
            <a:avLst/>
          </a:prstGeom>
          <a:noFill/>
        </p:spPr>
        <p:txBody>
          <a:bodyPr wrap="square" rtlCol="0">
            <a:spAutoFit/>
          </a:bodyPr>
          <a:lstStyle>
            <a:defPPr>
              <a:defRPr lang="zh-CN"/>
            </a:defPPr>
            <a:lvl1pPr>
              <a:defRPr sz="8800" b="1">
                <a:gradFill flip="none" rotWithShape="1">
                  <a:gsLst>
                    <a:gs pos="20000">
                      <a:schemeClr val="accent1">
                        <a:lumMod val="5000"/>
                        <a:lumOff val="95000"/>
                      </a:schemeClr>
                    </a:gs>
                    <a:gs pos="85000">
                      <a:schemeClr val="bg1">
                        <a:alpha val="0"/>
                      </a:schemeClr>
                    </a:gs>
                  </a:gsLst>
                  <a:lin ang="0" scaled="1"/>
                  <a:tileRect/>
                </a:gradFill>
                <a:latin typeface="微软雅黑" panose="020B0503020204020204" pitchFamily="34" charset="-122"/>
                <a:ea typeface="微软雅黑" panose="020B0503020204020204" pitchFamily="34" charset="-122"/>
              </a:defRPr>
            </a:lvl1pPr>
          </a:lstStyle>
          <a:p>
            <a:pPr algn="ctr"/>
            <a:r>
              <a:rPr lang="en-US" altLang="zh-CN" dirty="0">
                <a:gradFill flip="none" rotWithShape="1">
                  <a:gsLst>
                    <a:gs pos="20000">
                      <a:schemeClr val="accent1">
                        <a:lumMod val="5000"/>
                        <a:lumOff val="95000"/>
                      </a:schemeClr>
                    </a:gs>
                    <a:gs pos="75000">
                      <a:schemeClr val="bg1">
                        <a:alpha val="0"/>
                      </a:schemeClr>
                    </a:gs>
                  </a:gsLst>
                  <a:lin ang="0" scaled="1"/>
                  <a:tileRect/>
                </a:gradFill>
              </a:rPr>
              <a:t>2</a:t>
            </a:r>
            <a:endParaRPr lang="zh-CN" altLang="en-US" dirty="0">
              <a:gradFill flip="none" rotWithShape="1">
                <a:gsLst>
                  <a:gs pos="20000">
                    <a:schemeClr val="accent1">
                      <a:lumMod val="5000"/>
                      <a:lumOff val="95000"/>
                    </a:schemeClr>
                  </a:gs>
                  <a:gs pos="75000">
                    <a:schemeClr val="bg1">
                      <a:alpha val="0"/>
                    </a:schemeClr>
                  </a:gs>
                </a:gsLst>
                <a:lin ang="0" scaled="1"/>
                <a:tileRect/>
              </a:gradFill>
            </a:endParaRPr>
          </a:p>
        </p:txBody>
      </p:sp>
      <p:sp>
        <p:nvSpPr>
          <p:cNvPr id="18" name="文本框 17"/>
          <p:cNvSpPr txBox="1"/>
          <p:nvPr/>
        </p:nvSpPr>
        <p:spPr>
          <a:xfrm>
            <a:off x="3672419" y="2342615"/>
            <a:ext cx="1235075" cy="1445260"/>
          </a:xfrm>
          <a:prstGeom prst="rect">
            <a:avLst/>
          </a:prstGeom>
          <a:noFill/>
        </p:spPr>
        <p:txBody>
          <a:bodyPr wrap="square" rtlCol="0">
            <a:spAutoFit/>
          </a:bodyPr>
          <a:lstStyle>
            <a:defPPr>
              <a:defRPr lang="zh-CN"/>
            </a:defPPr>
            <a:lvl1pPr>
              <a:defRPr sz="8800" b="1">
                <a:gradFill flip="none" rotWithShape="1">
                  <a:gsLst>
                    <a:gs pos="20000">
                      <a:schemeClr val="accent1">
                        <a:lumMod val="5000"/>
                        <a:lumOff val="95000"/>
                      </a:schemeClr>
                    </a:gs>
                    <a:gs pos="85000">
                      <a:schemeClr val="bg1">
                        <a:alpha val="0"/>
                      </a:schemeClr>
                    </a:gs>
                  </a:gsLst>
                  <a:lin ang="0" scaled="1"/>
                  <a:tileRect/>
                </a:gradFill>
                <a:latin typeface="微软雅黑" panose="020B0503020204020204" pitchFamily="34" charset="-122"/>
                <a:ea typeface="微软雅黑" panose="020B0503020204020204" pitchFamily="34" charset="-122"/>
              </a:defRPr>
            </a:lvl1pPr>
          </a:lstStyle>
          <a:p>
            <a:pPr algn="ctr"/>
            <a:r>
              <a:rPr lang="en-US" altLang="zh-CN" dirty="0"/>
              <a:t>5</a:t>
            </a:r>
            <a:endParaRPr lang="zh-CN" altLang="en-US" dirty="0"/>
          </a:p>
        </p:txBody>
      </p:sp>
      <p:sp>
        <p:nvSpPr>
          <p:cNvPr id="4" name="矩形 3"/>
          <p:cNvSpPr/>
          <p:nvPr/>
        </p:nvSpPr>
        <p:spPr>
          <a:xfrm>
            <a:off x="6915150" y="-552450"/>
            <a:ext cx="495300" cy="310496"/>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H="1">
            <a:off x="-2366596" y="3742523"/>
            <a:ext cx="4276198" cy="1504594"/>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9073966" y="3293618"/>
            <a:ext cx="8605674" cy="4033183"/>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692507" y="4249804"/>
            <a:ext cx="12596446" cy="443210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062221" y="5273392"/>
            <a:ext cx="8605674" cy="4033183"/>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984250" y="5142528"/>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0278805" y="4674102"/>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596763" y="6731647"/>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3519490" y="6597570"/>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6890543" y="5516525"/>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547956" y="5884643"/>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9397812" y="5952928"/>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1591925" y="3749911"/>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1441329" y="6171296"/>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62768" y="3962669"/>
            <a:ext cx="49213" cy="492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7617163" y="6066276"/>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Clinton Ngan - Eternal Hope">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12275" y="-1540036"/>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dir="in"/>
      </p:transition>
    </mc:Choice>
    <mc:Fallback>
      <p:transition spd="slow">
        <p:spli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
                                        </p:tgtEl>
                                      </p:cBhvr>
                                    </p:cmd>
                                  </p:childTnLst>
                                </p:cTn>
                              </p:par>
                              <p:par>
                                <p:cTn id="7" presetID="22" presetClass="entr" presetSubtype="1"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up)">
                                      <p:cBhvr>
                                        <p:cTn id="9" dur="750"/>
                                        <p:tgtEl>
                                          <p:spTgt spid="5"/>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750"/>
                                        <p:tgtEl>
                                          <p:spTgt spid="3"/>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55" presetClass="entr" presetSubtype="0" fill="hold" grpId="0" nodeType="withEffect">
                                  <p:stCondLst>
                                    <p:cond delay="500"/>
                                  </p:stCondLst>
                                  <p:childTnLst>
                                    <p:set>
                                      <p:cBhvr>
                                        <p:cTn id="17" dur="1" fill="hold">
                                          <p:stCondLst>
                                            <p:cond delay="0"/>
                                          </p:stCondLst>
                                        </p:cTn>
                                        <p:tgtEl>
                                          <p:spTgt spid="12"/>
                                        </p:tgtEl>
                                        <p:attrNameLst>
                                          <p:attrName>style.visibility</p:attrName>
                                        </p:attrNameLst>
                                      </p:cBhvr>
                                      <p:to>
                                        <p:strVal val="visible"/>
                                      </p:to>
                                    </p:set>
                                    <p:anim calcmode="lin" valueType="num">
                                      <p:cBhvr>
                                        <p:cTn id="18" dur="1000" fill="hold"/>
                                        <p:tgtEl>
                                          <p:spTgt spid="12"/>
                                        </p:tgtEl>
                                        <p:attrNameLst>
                                          <p:attrName>ppt_w</p:attrName>
                                        </p:attrNameLst>
                                      </p:cBhvr>
                                      <p:tavLst>
                                        <p:tav tm="0">
                                          <p:val>
                                            <p:strVal val="#ppt_w*0.70"/>
                                          </p:val>
                                        </p:tav>
                                        <p:tav tm="100000">
                                          <p:val>
                                            <p:strVal val="#ppt_w"/>
                                          </p:val>
                                        </p:tav>
                                      </p:tavLst>
                                    </p:anim>
                                    <p:anim calcmode="lin" valueType="num">
                                      <p:cBhvr>
                                        <p:cTn id="19" dur="1000" fill="hold"/>
                                        <p:tgtEl>
                                          <p:spTgt spid="12"/>
                                        </p:tgtEl>
                                        <p:attrNameLst>
                                          <p:attrName>ppt_h</p:attrName>
                                        </p:attrNameLst>
                                      </p:cBhvr>
                                      <p:tavLst>
                                        <p:tav tm="0">
                                          <p:val>
                                            <p:strVal val="#ppt_h"/>
                                          </p:val>
                                        </p:tav>
                                        <p:tav tm="100000">
                                          <p:val>
                                            <p:strVal val="#ppt_h"/>
                                          </p:val>
                                        </p:tav>
                                      </p:tavLst>
                                    </p:anim>
                                    <p:animEffect transition="in" filter="fade">
                                      <p:cBhvr>
                                        <p:cTn id="20" dur="1000"/>
                                        <p:tgtEl>
                                          <p:spTgt spid="12"/>
                                        </p:tgtEl>
                                      </p:cBhvr>
                                    </p:animEffect>
                                  </p:childTnLst>
                                </p:cTn>
                              </p:par>
                              <p:par>
                                <p:cTn id="21" presetID="55" presetClass="entr" presetSubtype="0" fill="hold" grpId="0" nodeType="withEffect">
                                  <p:stCondLst>
                                    <p:cond delay="750"/>
                                  </p:stCondLst>
                                  <p:childTnLst>
                                    <p:set>
                                      <p:cBhvr>
                                        <p:cTn id="22" dur="1" fill="hold">
                                          <p:stCondLst>
                                            <p:cond delay="0"/>
                                          </p:stCondLst>
                                        </p:cTn>
                                        <p:tgtEl>
                                          <p:spTgt spid="16"/>
                                        </p:tgtEl>
                                        <p:attrNameLst>
                                          <p:attrName>style.visibility</p:attrName>
                                        </p:attrNameLst>
                                      </p:cBhvr>
                                      <p:to>
                                        <p:strVal val="visible"/>
                                      </p:to>
                                    </p:set>
                                    <p:anim calcmode="lin" valueType="num">
                                      <p:cBhvr>
                                        <p:cTn id="23" dur="1000" fill="hold"/>
                                        <p:tgtEl>
                                          <p:spTgt spid="16"/>
                                        </p:tgtEl>
                                        <p:attrNameLst>
                                          <p:attrName>ppt_w</p:attrName>
                                        </p:attrNameLst>
                                      </p:cBhvr>
                                      <p:tavLst>
                                        <p:tav tm="0">
                                          <p:val>
                                            <p:strVal val="#ppt_w*0.70"/>
                                          </p:val>
                                        </p:tav>
                                        <p:tav tm="100000">
                                          <p:val>
                                            <p:strVal val="#ppt_w"/>
                                          </p:val>
                                        </p:tav>
                                      </p:tavLst>
                                    </p:anim>
                                    <p:anim calcmode="lin" valueType="num">
                                      <p:cBhvr>
                                        <p:cTn id="24" dur="1000" fill="hold"/>
                                        <p:tgtEl>
                                          <p:spTgt spid="16"/>
                                        </p:tgtEl>
                                        <p:attrNameLst>
                                          <p:attrName>ppt_h</p:attrName>
                                        </p:attrNameLst>
                                      </p:cBhvr>
                                      <p:tavLst>
                                        <p:tav tm="0">
                                          <p:val>
                                            <p:strVal val="#ppt_h"/>
                                          </p:val>
                                        </p:tav>
                                        <p:tav tm="100000">
                                          <p:val>
                                            <p:strVal val="#ppt_h"/>
                                          </p:val>
                                        </p:tav>
                                      </p:tavLst>
                                    </p:anim>
                                    <p:animEffect transition="in" filter="fade">
                                      <p:cBhvr>
                                        <p:cTn id="25" dur="1000"/>
                                        <p:tgtEl>
                                          <p:spTgt spid="16"/>
                                        </p:tgtEl>
                                      </p:cBhvr>
                                    </p:animEffect>
                                  </p:childTnLst>
                                </p:cTn>
                              </p:par>
                              <p:par>
                                <p:cTn id="26" presetID="55" presetClass="entr" presetSubtype="0" fill="hold" grpId="0" nodeType="withEffect">
                                  <p:stCondLst>
                                    <p:cond delay="1000"/>
                                  </p:stCondLst>
                                  <p:childTnLst>
                                    <p:set>
                                      <p:cBhvr>
                                        <p:cTn id="27" dur="1" fill="hold">
                                          <p:stCondLst>
                                            <p:cond delay="0"/>
                                          </p:stCondLst>
                                        </p:cTn>
                                        <p:tgtEl>
                                          <p:spTgt spid="17"/>
                                        </p:tgtEl>
                                        <p:attrNameLst>
                                          <p:attrName>style.visibility</p:attrName>
                                        </p:attrNameLst>
                                      </p:cBhvr>
                                      <p:to>
                                        <p:strVal val="visible"/>
                                      </p:to>
                                    </p:set>
                                    <p:anim calcmode="lin" valueType="num">
                                      <p:cBhvr>
                                        <p:cTn id="28" dur="1000" fill="hold"/>
                                        <p:tgtEl>
                                          <p:spTgt spid="17"/>
                                        </p:tgtEl>
                                        <p:attrNameLst>
                                          <p:attrName>ppt_w</p:attrName>
                                        </p:attrNameLst>
                                      </p:cBhvr>
                                      <p:tavLst>
                                        <p:tav tm="0">
                                          <p:val>
                                            <p:strVal val="#ppt_w*0.70"/>
                                          </p:val>
                                        </p:tav>
                                        <p:tav tm="100000">
                                          <p:val>
                                            <p:strVal val="#ppt_w"/>
                                          </p:val>
                                        </p:tav>
                                      </p:tavLst>
                                    </p:anim>
                                    <p:anim calcmode="lin" valueType="num">
                                      <p:cBhvr>
                                        <p:cTn id="29" dur="1000" fill="hold"/>
                                        <p:tgtEl>
                                          <p:spTgt spid="17"/>
                                        </p:tgtEl>
                                        <p:attrNameLst>
                                          <p:attrName>ppt_h</p:attrName>
                                        </p:attrNameLst>
                                      </p:cBhvr>
                                      <p:tavLst>
                                        <p:tav tm="0">
                                          <p:val>
                                            <p:strVal val="#ppt_h"/>
                                          </p:val>
                                        </p:tav>
                                        <p:tav tm="100000">
                                          <p:val>
                                            <p:strVal val="#ppt_h"/>
                                          </p:val>
                                        </p:tav>
                                      </p:tavLst>
                                    </p:anim>
                                    <p:animEffect transition="in" filter="fade">
                                      <p:cBhvr>
                                        <p:cTn id="30" dur="1000"/>
                                        <p:tgtEl>
                                          <p:spTgt spid="17"/>
                                        </p:tgtEl>
                                      </p:cBhvr>
                                    </p:animEffect>
                                  </p:childTnLst>
                                </p:cTn>
                              </p:par>
                              <p:par>
                                <p:cTn id="31" presetID="55" presetClass="entr" presetSubtype="0" fill="hold" grpId="0" nodeType="withEffect">
                                  <p:stCondLst>
                                    <p:cond delay="1250"/>
                                  </p:stCondLst>
                                  <p:childTnLst>
                                    <p:set>
                                      <p:cBhvr>
                                        <p:cTn id="32" dur="1" fill="hold">
                                          <p:stCondLst>
                                            <p:cond delay="0"/>
                                          </p:stCondLst>
                                        </p:cTn>
                                        <p:tgtEl>
                                          <p:spTgt spid="18"/>
                                        </p:tgtEl>
                                        <p:attrNameLst>
                                          <p:attrName>style.visibility</p:attrName>
                                        </p:attrNameLst>
                                      </p:cBhvr>
                                      <p:to>
                                        <p:strVal val="visible"/>
                                      </p:to>
                                    </p:set>
                                    <p:anim calcmode="lin" valueType="num">
                                      <p:cBhvr>
                                        <p:cTn id="33" dur="1000" fill="hold"/>
                                        <p:tgtEl>
                                          <p:spTgt spid="18"/>
                                        </p:tgtEl>
                                        <p:attrNameLst>
                                          <p:attrName>ppt_w</p:attrName>
                                        </p:attrNameLst>
                                      </p:cBhvr>
                                      <p:tavLst>
                                        <p:tav tm="0">
                                          <p:val>
                                            <p:strVal val="#ppt_w*0.70"/>
                                          </p:val>
                                        </p:tav>
                                        <p:tav tm="100000">
                                          <p:val>
                                            <p:strVal val="#ppt_w"/>
                                          </p:val>
                                        </p:tav>
                                      </p:tavLst>
                                    </p:anim>
                                    <p:anim calcmode="lin" valueType="num">
                                      <p:cBhvr>
                                        <p:cTn id="34" dur="1000" fill="hold"/>
                                        <p:tgtEl>
                                          <p:spTgt spid="18"/>
                                        </p:tgtEl>
                                        <p:attrNameLst>
                                          <p:attrName>ppt_h</p:attrName>
                                        </p:attrNameLst>
                                      </p:cBhvr>
                                      <p:tavLst>
                                        <p:tav tm="0">
                                          <p:val>
                                            <p:strVal val="#ppt_h"/>
                                          </p:val>
                                        </p:tav>
                                        <p:tav tm="100000">
                                          <p:val>
                                            <p:strVal val="#ppt_h"/>
                                          </p:val>
                                        </p:tav>
                                      </p:tavLst>
                                    </p:anim>
                                    <p:animEffect transition="in" filter="fade">
                                      <p:cBhvr>
                                        <p:cTn id="35" dur="1000"/>
                                        <p:tgtEl>
                                          <p:spTgt spid="18"/>
                                        </p:tgtEl>
                                      </p:cBhvr>
                                    </p:animEffect>
                                  </p:childTnLst>
                                </p:cTn>
                              </p:par>
                              <p:par>
                                <p:cTn id="36" presetID="53" presetClass="entr" presetSubtype="16" fill="hold" grpId="0" nodeType="withEffect">
                                  <p:stCondLst>
                                    <p:cond delay="1750"/>
                                  </p:stCondLst>
                                  <p:iterate type="lt">
                                    <p:tmPct val="10000"/>
                                  </p:iterate>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childTnLst>
                          </p:cTn>
                        </p:par>
                        <p:par>
                          <p:cTn id="41" fill="hold">
                            <p:stCondLst>
                              <p:cond delay="0"/>
                            </p:stCondLst>
                            <p:childTnLst>
                              <p:par>
                                <p:cTn id="42" presetID="22" presetClass="entr" presetSubtype="8"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par>
                          <p:cTn id="45" fill="hold">
                            <p:stCondLst>
                              <p:cond delay="500"/>
                            </p:stCondLst>
                            <p:childTnLst>
                              <p:par>
                                <p:cTn id="46" presetID="53" presetClass="entr" presetSubtype="16" fill="hold" grpId="0" nodeType="afterEffect">
                                  <p:stCondLst>
                                    <p:cond delay="0"/>
                                  </p:stCondLst>
                                  <p:iterate type="lt">
                                    <p:tmPct val="6000"/>
                                  </p:iterate>
                                  <p:childTnLst>
                                    <p:set>
                                      <p:cBhvr>
                                        <p:cTn id="47" dur="1" fill="hold">
                                          <p:stCondLst>
                                            <p:cond delay="0"/>
                                          </p:stCondLst>
                                        </p:cTn>
                                        <p:tgtEl>
                                          <p:spTgt spid="8"/>
                                        </p:tgtEl>
                                        <p:attrNameLst>
                                          <p:attrName>style.visibility</p:attrName>
                                        </p:attrNameLst>
                                      </p:cBhvr>
                                      <p:to>
                                        <p:strVal val="visible"/>
                                      </p:to>
                                    </p:set>
                                    <p:anim calcmode="lin" valueType="num">
                                      <p:cBhvr>
                                        <p:cTn id="48" dur="500" fill="hold"/>
                                        <p:tgtEl>
                                          <p:spTgt spid="8"/>
                                        </p:tgtEl>
                                        <p:attrNameLst>
                                          <p:attrName>ppt_w</p:attrName>
                                        </p:attrNameLst>
                                      </p:cBhvr>
                                      <p:tavLst>
                                        <p:tav tm="0">
                                          <p:val>
                                            <p:fltVal val="0"/>
                                          </p:val>
                                        </p:tav>
                                        <p:tav tm="100000">
                                          <p:val>
                                            <p:strVal val="#ppt_w"/>
                                          </p:val>
                                        </p:tav>
                                      </p:tavLst>
                                    </p:anim>
                                    <p:anim calcmode="lin" valueType="num">
                                      <p:cBhvr>
                                        <p:cTn id="49" dur="500" fill="hold"/>
                                        <p:tgtEl>
                                          <p:spTgt spid="8"/>
                                        </p:tgtEl>
                                        <p:attrNameLst>
                                          <p:attrName>ppt_h</p:attrName>
                                        </p:attrNameLst>
                                      </p:cBhvr>
                                      <p:tavLst>
                                        <p:tav tm="0">
                                          <p:val>
                                            <p:fltVal val="0"/>
                                          </p:val>
                                        </p:tav>
                                        <p:tav tm="100000">
                                          <p:val>
                                            <p:strVal val="#ppt_h"/>
                                          </p:val>
                                        </p:tav>
                                      </p:tavLst>
                                    </p:anim>
                                    <p:animEffect transition="in" filter="fade">
                                      <p:cBhvr>
                                        <p:cTn id="50" dur="500"/>
                                        <p:tgtEl>
                                          <p:spTgt spid="8"/>
                                        </p:tgtEl>
                                      </p:cBhvr>
                                    </p:animEffect>
                                  </p:childTnLst>
                                </p:cTn>
                              </p:par>
                              <p:par>
                                <p:cTn id="51" presetID="22" presetClass="entr" presetSubtype="8" fill="hold" grpId="0" nodeType="withEffect">
                                  <p:stCondLst>
                                    <p:cond delay="1250"/>
                                  </p:stCondLst>
                                  <p:childTnLst>
                                    <p:set>
                                      <p:cBhvr>
                                        <p:cTn id="52" dur="1" fill="hold">
                                          <p:stCondLst>
                                            <p:cond delay="0"/>
                                          </p:stCondLst>
                                        </p:cTn>
                                        <p:tgtEl>
                                          <p:spTgt spid="9"/>
                                        </p:tgtEl>
                                        <p:attrNameLst>
                                          <p:attrName>style.visibility</p:attrName>
                                        </p:attrNameLst>
                                      </p:cBhvr>
                                      <p:to>
                                        <p:strVal val="visible"/>
                                      </p:to>
                                    </p:set>
                                    <p:animEffect transition="in" filter="wipe(left)">
                                      <p:cBhvr>
                                        <p:cTn id="53" dur="750"/>
                                        <p:tgtEl>
                                          <p:spTgt spid="9"/>
                                        </p:tgtEl>
                                      </p:cBhvr>
                                    </p:animEffect>
                                  </p:childTnLst>
                                </p:cTn>
                              </p:par>
                              <p:par>
                                <p:cTn id="54" presetID="22" presetClass="entr" presetSubtype="8" fill="hold" grpId="0" nodeType="withEffect">
                                  <p:stCondLst>
                                    <p:cond delay="1250"/>
                                  </p:stCondLst>
                                  <p:iterate type="lt">
                                    <p:tmPct val="10000"/>
                                  </p:iterate>
                                  <p:childTnLst>
                                    <p:set>
                                      <p:cBhvr>
                                        <p:cTn id="55" dur="1" fill="hold">
                                          <p:stCondLst>
                                            <p:cond delay="0"/>
                                          </p:stCondLst>
                                        </p:cTn>
                                        <p:tgtEl>
                                          <p:spTgt spid="10"/>
                                        </p:tgtEl>
                                        <p:attrNameLst>
                                          <p:attrName>style.visibility</p:attrName>
                                        </p:attrNameLst>
                                      </p:cBhvr>
                                      <p:to>
                                        <p:strVal val="visible"/>
                                      </p:to>
                                    </p:set>
                                    <p:animEffect transition="in" filter="wipe(left)">
                                      <p:cBhvr>
                                        <p:cTn id="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7" repeatCount="indefinite" fill="remove" display="0">
                  <p:stCondLst>
                    <p:cond delay="indefinite"/>
                  </p:stCondLst>
                  <p:endCondLst>
                    <p:cond evt="onStopAudio" delay="0">
                      <p:tgtEl>
                        <p:sldTgt/>
                      </p:tgtEl>
                    </p:cond>
                  </p:endCondLst>
                </p:cTn>
                <p:tgtEl>
                  <p:spTgt spid="6"/>
                </p:tgtEl>
              </p:cMediaNode>
            </p:audio>
          </p:childTnLst>
        </p:cTn>
      </p:par>
    </p:tnLst>
    <p:bldLst>
      <p:bldP spid="11" grpId="0" animBg="1"/>
      <p:bldP spid="3" grpId="0" bldLvl="0" animBg="1"/>
      <p:bldP spid="7" grpId="0"/>
      <p:bldP spid="8" grpId="0"/>
      <p:bldP spid="9" grpId="0" animBg="1"/>
      <p:bldP spid="10" grpId="0"/>
      <p:bldP spid="12" grpId="0"/>
      <p:bldP spid="16" grpId="0"/>
      <p:bldP spid="17"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540" y="344170"/>
            <a:ext cx="5826760" cy="829945"/>
          </a:xfrm>
          <a:prstGeom prst="rect">
            <a:avLst/>
          </a:prstGeom>
          <a:noFill/>
        </p:spPr>
        <p:txBody>
          <a:bodyPr wrap="square" rtlCol="0">
            <a:spAutoFit/>
          </a:bodyPr>
          <a:lstStyle/>
          <a:p>
            <a:r>
              <a:rPr lang="en-US" altLang="zh-CN" sz="2400" dirty="0">
                <a:solidFill>
                  <a:srgbClr val="2E2657"/>
                </a:solidFill>
                <a:latin typeface="微软雅黑" panose="020B0503020204020204" pitchFamily="34" charset="-122"/>
                <a:ea typeface="微软雅黑" panose="020B0503020204020204" pitchFamily="34" charset="-122"/>
                <a:sym typeface="+mn-ea"/>
              </a:rPr>
              <a:t>为什么要使用数据库</a:t>
            </a:r>
            <a:endParaRPr lang="zh-CN" altLang="en-US" sz="2400" dirty="0">
              <a:solidFill>
                <a:srgbClr val="2E2657"/>
              </a:solidFill>
            </a:endParaRPr>
          </a:p>
          <a:p>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Why use a database?</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1"/>
          <a:stretch>
            <a:fillRect/>
          </a:stretch>
        </p:blipFill>
        <p:spPr>
          <a:xfrm>
            <a:off x="1675130" y="1807845"/>
            <a:ext cx="8430260" cy="29806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3"/>
          <p:cNvSpPr/>
          <p:nvPr/>
        </p:nvSpPr>
        <p:spPr>
          <a:xfrm flipH="1">
            <a:off x="5739342" y="0"/>
            <a:ext cx="6343650" cy="6858000"/>
          </a:xfrm>
          <a:prstGeom prst="homePlate">
            <a:avLst>
              <a:gd name="adj" fmla="val 29880"/>
            </a:avLst>
          </a:prstGeom>
          <a:solidFill>
            <a:srgbClr val="2E265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42517" r="4376"/>
          <a:stretch>
            <a:fillRect/>
          </a:stretch>
        </p:blipFill>
        <p:spPr>
          <a:xfrm flipH="1">
            <a:off x="6200775" y="0"/>
            <a:ext cx="5991225" cy="6858000"/>
          </a:xfrm>
          <a:custGeom>
            <a:avLst/>
            <a:gdLst>
              <a:gd name="connsiteX0" fmla="*/ 0 w 6343650"/>
              <a:gd name="connsiteY0" fmla="*/ 0 h 6858000"/>
              <a:gd name="connsiteX1" fmla="*/ 4370077 w 6343650"/>
              <a:gd name="connsiteY1" fmla="*/ 0 h 6858000"/>
              <a:gd name="connsiteX2" fmla="*/ 6343650 w 6343650"/>
              <a:gd name="connsiteY2" fmla="*/ 3429000 h 6858000"/>
              <a:gd name="connsiteX3" fmla="*/ 4370077 w 6343650"/>
              <a:gd name="connsiteY3" fmla="*/ 6858000 h 6858000"/>
              <a:gd name="connsiteX4" fmla="*/ 0 w 63436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3650" h="6858000">
                <a:moveTo>
                  <a:pt x="0" y="0"/>
                </a:moveTo>
                <a:lnTo>
                  <a:pt x="4370077" y="0"/>
                </a:lnTo>
                <a:lnTo>
                  <a:pt x="6343650" y="3429000"/>
                </a:lnTo>
                <a:lnTo>
                  <a:pt x="4370077" y="6858000"/>
                </a:lnTo>
                <a:lnTo>
                  <a:pt x="0" y="6858000"/>
                </a:lnTo>
                <a:close/>
              </a:path>
            </a:pathLst>
          </a:custGeom>
          <a:ln w="25400">
            <a:solidFill>
              <a:schemeClr val="bg1">
                <a:alpha val="80000"/>
              </a:schemeClr>
            </a:solidFill>
          </a:ln>
        </p:spPr>
      </p:pic>
      <p:sp>
        <p:nvSpPr>
          <p:cNvPr id="6" name="文本框 5"/>
          <p:cNvSpPr txBox="1"/>
          <p:nvPr/>
        </p:nvSpPr>
        <p:spPr>
          <a:xfrm>
            <a:off x="1129241" y="1743112"/>
            <a:ext cx="3302000" cy="768350"/>
          </a:xfrm>
          <a:prstGeom prst="rect">
            <a:avLst/>
          </a:prstGeom>
          <a:noFill/>
        </p:spPr>
        <p:txBody>
          <a:bodyPr wrap="square" rtlCol="0">
            <a:spAutoFit/>
          </a:bodyPr>
          <a:lstStyle/>
          <a:p>
            <a:pPr algn="ctr"/>
            <a:r>
              <a:rPr lang="en-US" altLang="zh-CN" sz="4400" dirty="0">
                <a:solidFill>
                  <a:srgbClr val="2E2657"/>
                </a:solidFill>
                <a:latin typeface="微软雅黑" panose="020B0503020204020204" pitchFamily="34" charset="-122"/>
                <a:ea typeface="微软雅黑" panose="020B0503020204020204" pitchFamily="34" charset="-122"/>
              </a:rPr>
              <a:t>PART 04</a:t>
            </a:r>
            <a:endParaRPr lang="zh-CN" altLang="en-US" sz="4400" dirty="0">
              <a:solidFill>
                <a:srgbClr val="2E2657"/>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59435" y="2968625"/>
            <a:ext cx="4700270" cy="460375"/>
          </a:xfrm>
          <a:prstGeom prst="rect">
            <a:avLst/>
          </a:prstGeom>
          <a:noFill/>
        </p:spPr>
        <p:txBody>
          <a:bodyPr wrap="square" rtlCol="0">
            <a:spAutoFit/>
          </a:bodyPr>
          <a:lstStyle/>
          <a:p>
            <a:pPr marL="0" algn="ctr">
              <a:buClrTx/>
              <a:buSzTx/>
              <a:buFontTx/>
              <a:buNone/>
            </a:pPr>
            <a:r>
              <a:rPr lang="en-US" altLang="zh-CN" sz="2400" dirty="0">
                <a:solidFill>
                  <a:srgbClr val="2E2657"/>
                </a:solidFill>
                <a:latin typeface="微软雅黑" panose="020B0503020204020204" pitchFamily="34" charset="-122"/>
                <a:ea typeface="微软雅黑" panose="020B0503020204020204" pitchFamily="34" charset="-122"/>
                <a:sym typeface="+mn-ea"/>
              </a:rPr>
              <a:t>数据库三大范式是什么</a:t>
            </a:r>
            <a:endParaRPr lang="en-US" altLang="zh-CN" sz="2400" dirty="0">
              <a:solidFill>
                <a:srgbClr val="2E2657"/>
              </a:solidFill>
              <a:latin typeface="微软雅黑" panose="020B0503020204020204" pitchFamily="34" charset="-122"/>
              <a:ea typeface="微软雅黑" panose="020B0503020204020204" pitchFamily="34" charset="-122"/>
            </a:endParaRPr>
          </a:p>
        </p:txBody>
      </p:sp>
      <p:cxnSp>
        <p:nvCxnSpPr>
          <p:cNvPr id="10" name="直接连接符 9"/>
          <p:cNvCxnSpPr>
            <a:stCxn id="4" idx="3"/>
          </p:cNvCxnSpPr>
          <p:nvPr/>
        </p:nvCxnSpPr>
        <p:spPr>
          <a:xfrm flipH="1" flipV="1">
            <a:off x="3352800" y="-209550"/>
            <a:ext cx="2386542" cy="3638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4" idx="3"/>
          </p:cNvCxnSpPr>
          <p:nvPr/>
        </p:nvCxnSpPr>
        <p:spPr>
          <a:xfrm flipH="1">
            <a:off x="3543300" y="3429000"/>
            <a:ext cx="2196042" cy="3429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63058" y="-593348"/>
            <a:ext cx="3543300" cy="3638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02255" y="4053624"/>
            <a:ext cx="4803776" cy="35221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等腰三角形 16"/>
          <p:cNvSpPr/>
          <p:nvPr/>
        </p:nvSpPr>
        <p:spPr>
          <a:xfrm rot="10800000">
            <a:off x="2691715" y="2690798"/>
            <a:ext cx="177054" cy="152632"/>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outVertical)">
                                      <p:cBhvr>
                                        <p:cTn id="14" dur="500"/>
                                        <p:tgtEl>
                                          <p:spTgt spid="6"/>
                                        </p:tgtEl>
                                      </p:cBhvr>
                                    </p:animEffect>
                                  </p:childTnLst>
                                </p:cTn>
                              </p:par>
                              <p:par>
                                <p:cTn id="15" presetID="22" presetClass="entr" presetSubtype="1" fill="hold" grpId="0"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P spid="17"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78815" y="344170"/>
            <a:ext cx="5826760" cy="460375"/>
          </a:xfrm>
          <a:prstGeom prst="rect">
            <a:avLst/>
          </a:prstGeom>
          <a:noFill/>
        </p:spPr>
        <p:txBody>
          <a:bodyPr wrap="square" rtlCol="0">
            <a:spAutoFit/>
          </a:bodyPr>
          <a:lstStyle/>
          <a:p>
            <a:pPr marL="0" algn="ctr">
              <a:buClrTx/>
              <a:buSzTx/>
              <a:buFontTx/>
              <a:buNone/>
            </a:pPr>
            <a:r>
              <a:rPr lang="en-US" altLang="zh-CN" sz="2400" dirty="0">
                <a:solidFill>
                  <a:srgbClr val="2E2657"/>
                </a:solidFill>
                <a:latin typeface="微软雅黑" panose="020B0503020204020204" pitchFamily="34" charset="-122"/>
                <a:ea typeface="微软雅黑" panose="020B0503020204020204" pitchFamily="34" charset="-122"/>
                <a:sym typeface="+mn-ea"/>
              </a:rPr>
              <a:t>数据库三大范式是什么</a:t>
            </a:r>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What are the three major database paradigms?</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1473200" y="1974850"/>
            <a:ext cx="8575040" cy="2306955"/>
          </a:xfrm>
          <a:prstGeom prst="rect">
            <a:avLst/>
          </a:prstGeom>
          <a:noFill/>
        </p:spPr>
        <p:txBody>
          <a:bodyPr wrap="square" rtlCol="0" anchor="t">
            <a:spAutoFit/>
          </a:bodyPr>
          <a:p>
            <a:pPr marL="0" indent="0">
              <a:buNone/>
            </a:pPr>
            <a:r>
              <a:rPr lang="zh-CN" altLang="en-US" b="1">
                <a:sym typeface="+mn-ea"/>
              </a:rPr>
              <a:t>第一范式（</a:t>
            </a:r>
            <a:r>
              <a:rPr lang="en-US" altLang="zh-CN" b="1">
                <a:sym typeface="+mn-ea"/>
              </a:rPr>
              <a:t>1NF</a:t>
            </a:r>
            <a:r>
              <a:rPr lang="zh-CN" altLang="en-US" b="1">
                <a:sym typeface="+mn-ea"/>
              </a:rPr>
              <a:t>）：每个列都不可以再拆分，强调的是列的原子性。第一范式要求数据库中的表都是二维表。</a:t>
            </a:r>
            <a:endParaRPr lang="zh-CN" altLang="en-US" b="1">
              <a:sym typeface="+mn-ea"/>
            </a:endParaRPr>
          </a:p>
          <a:p>
            <a:pPr marL="0" indent="0">
              <a:buNone/>
            </a:pPr>
            <a:endParaRPr lang="zh-CN" altLang="en-US" sz="1800" b="1"/>
          </a:p>
          <a:p>
            <a:pPr marL="0" indent="0">
              <a:buNone/>
            </a:pPr>
            <a:r>
              <a:rPr lang="zh-CN" altLang="en-US" b="1">
                <a:sym typeface="+mn-ea"/>
              </a:rPr>
              <a:t>第二范式（</a:t>
            </a:r>
            <a:r>
              <a:rPr lang="en-US" altLang="zh-CN" b="1">
                <a:sym typeface="+mn-ea"/>
              </a:rPr>
              <a:t>2NF</a:t>
            </a:r>
            <a:r>
              <a:rPr lang="zh-CN" altLang="en-US" b="1">
                <a:sym typeface="+mn-ea"/>
              </a:rPr>
              <a:t>）：在第一范式的基础上，一个表必须有一个主键，非主键列</a:t>
            </a:r>
            <a:r>
              <a:rPr lang="en-US" altLang="zh-CN" b="1">
                <a:sym typeface="+mn-ea"/>
              </a:rPr>
              <a:t> </a:t>
            </a:r>
            <a:r>
              <a:rPr lang="zh-CN" altLang="en-US" b="1">
                <a:sym typeface="+mn-ea"/>
              </a:rPr>
              <a:t>完全依赖</a:t>
            </a:r>
            <a:r>
              <a:rPr lang="en-US" altLang="zh-CN" b="1">
                <a:sym typeface="+mn-ea"/>
              </a:rPr>
              <a:t> </a:t>
            </a:r>
            <a:r>
              <a:rPr lang="zh-CN" altLang="en-US" b="1">
                <a:sym typeface="+mn-ea"/>
              </a:rPr>
              <a:t>于主键，而不能是依赖于主键的一部分。</a:t>
            </a:r>
            <a:endParaRPr lang="zh-CN" altLang="en-US" b="1">
              <a:sym typeface="+mn-ea"/>
            </a:endParaRPr>
          </a:p>
          <a:p>
            <a:pPr marL="0" indent="0">
              <a:buNone/>
            </a:pPr>
            <a:endParaRPr lang="zh-CN" altLang="en-US" sz="1800" b="1"/>
          </a:p>
          <a:p>
            <a:pPr marL="0" indent="0">
              <a:buNone/>
            </a:pPr>
            <a:r>
              <a:rPr lang="zh-CN" altLang="en-US" b="1">
                <a:sym typeface="+mn-ea"/>
              </a:rPr>
              <a:t>第三范式（</a:t>
            </a:r>
            <a:r>
              <a:rPr lang="en-US" altLang="zh-CN" b="1">
                <a:sym typeface="+mn-ea"/>
              </a:rPr>
              <a:t>3NF</a:t>
            </a:r>
            <a:r>
              <a:rPr lang="zh-CN" altLang="en-US" b="1">
                <a:sym typeface="+mn-ea"/>
              </a:rPr>
              <a:t>）：在第二范式的基础上，非主键列只依赖（直接依赖）于主键，不依赖于其他非主键。</a:t>
            </a:r>
            <a:endParaRPr lang="zh-CN" altLang="en-US" b="1">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78815" y="344170"/>
            <a:ext cx="5826760" cy="460375"/>
          </a:xfrm>
          <a:prstGeom prst="rect">
            <a:avLst/>
          </a:prstGeom>
          <a:noFill/>
        </p:spPr>
        <p:txBody>
          <a:bodyPr wrap="square" rtlCol="0">
            <a:spAutoFit/>
          </a:bodyPr>
          <a:lstStyle/>
          <a:p>
            <a:pPr marL="0" algn="ctr">
              <a:buClrTx/>
              <a:buSzTx/>
              <a:buFontTx/>
              <a:buNone/>
            </a:pPr>
            <a:r>
              <a:rPr lang="en-US" altLang="zh-CN" sz="2400" dirty="0">
                <a:solidFill>
                  <a:srgbClr val="2E2657"/>
                </a:solidFill>
                <a:latin typeface="微软雅黑" panose="020B0503020204020204" pitchFamily="34" charset="-122"/>
                <a:ea typeface="微软雅黑" panose="020B0503020204020204" pitchFamily="34" charset="-122"/>
                <a:sym typeface="+mn-ea"/>
              </a:rPr>
              <a:t>数据库三大范式是什么</a:t>
            </a:r>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What are the three major database paradigms?</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37540" y="1252220"/>
            <a:ext cx="8575040" cy="1198880"/>
          </a:xfrm>
          <a:prstGeom prst="rect">
            <a:avLst/>
          </a:prstGeom>
          <a:noFill/>
        </p:spPr>
        <p:txBody>
          <a:bodyPr wrap="square" rtlCol="0" anchor="t">
            <a:spAutoFit/>
          </a:bodyPr>
          <a:p>
            <a:pPr marL="0" indent="0">
              <a:buNone/>
            </a:pPr>
            <a:r>
              <a:rPr lang="zh-CN" altLang="en-US" b="1">
                <a:sym typeface="+mn-ea"/>
              </a:rPr>
              <a:t>第一范式（</a:t>
            </a:r>
            <a:r>
              <a:rPr lang="en-US" altLang="zh-CN" b="1">
                <a:sym typeface="+mn-ea"/>
              </a:rPr>
              <a:t>1NF</a:t>
            </a:r>
            <a:r>
              <a:rPr lang="zh-CN" altLang="en-US" b="1">
                <a:sym typeface="+mn-ea"/>
              </a:rPr>
              <a:t>）：每个列都不可以再拆分，强调的是列的原子性。第一范式要求数据库中的表都是二维表。</a:t>
            </a:r>
            <a:endParaRPr lang="zh-CN" altLang="en-US" b="1">
              <a:sym typeface="+mn-ea"/>
            </a:endParaRPr>
          </a:p>
          <a:p>
            <a:pPr marL="0" indent="0">
              <a:buNone/>
            </a:pPr>
            <a:endParaRPr lang="zh-CN" altLang="en-US" sz="1800" b="1"/>
          </a:p>
          <a:p>
            <a:pPr marL="0" indent="0">
              <a:buNone/>
            </a:pPr>
            <a:endParaRPr lang="zh-CN" altLang="en-US" b="1">
              <a:sym typeface="+mn-ea"/>
            </a:endParaRPr>
          </a:p>
        </p:txBody>
      </p:sp>
      <p:pic>
        <p:nvPicPr>
          <p:cNvPr id="4" name="图片 3"/>
          <p:cNvPicPr>
            <a:picLocks noChangeAspect="1"/>
          </p:cNvPicPr>
          <p:nvPr/>
        </p:nvPicPr>
        <p:blipFill>
          <a:blip r:embed="rId1"/>
          <a:stretch>
            <a:fillRect/>
          </a:stretch>
        </p:blipFill>
        <p:spPr>
          <a:xfrm>
            <a:off x="1099820" y="2060575"/>
            <a:ext cx="4888230" cy="1104265"/>
          </a:xfrm>
          <a:prstGeom prst="rect">
            <a:avLst/>
          </a:prstGeom>
        </p:spPr>
      </p:pic>
      <p:sp>
        <p:nvSpPr>
          <p:cNvPr id="2" name="文本框 1"/>
          <p:cNvSpPr txBox="1"/>
          <p:nvPr/>
        </p:nvSpPr>
        <p:spPr>
          <a:xfrm>
            <a:off x="637540" y="3429000"/>
            <a:ext cx="8575040" cy="368300"/>
          </a:xfrm>
          <a:prstGeom prst="rect">
            <a:avLst/>
          </a:prstGeom>
          <a:noFill/>
        </p:spPr>
        <p:txBody>
          <a:bodyPr wrap="square" rtlCol="0" anchor="t">
            <a:spAutoFit/>
          </a:bodyPr>
          <a:p>
            <a:pPr marL="0" indent="0">
              <a:buNone/>
            </a:pPr>
            <a:r>
              <a:rPr lang="zh-CN" altLang="en-US" b="1">
                <a:sym typeface="+mn-ea"/>
              </a:rPr>
              <a:t>上表中的家庭信息不满子列的原子性，若要满足第一范式，调整如下图</a:t>
            </a:r>
            <a:endParaRPr lang="zh-CN" altLang="en-US" b="1">
              <a:sym typeface="+mn-ea"/>
            </a:endParaRPr>
          </a:p>
        </p:txBody>
      </p:sp>
      <p:pic>
        <p:nvPicPr>
          <p:cNvPr id="5" name="图片 4"/>
          <p:cNvPicPr>
            <a:picLocks noChangeAspect="1"/>
          </p:cNvPicPr>
          <p:nvPr/>
        </p:nvPicPr>
        <p:blipFill>
          <a:blip r:embed="rId2"/>
          <a:stretch>
            <a:fillRect/>
          </a:stretch>
        </p:blipFill>
        <p:spPr>
          <a:xfrm>
            <a:off x="1099820" y="3943350"/>
            <a:ext cx="5494655" cy="930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78815" y="344170"/>
            <a:ext cx="5826760" cy="460375"/>
          </a:xfrm>
          <a:prstGeom prst="rect">
            <a:avLst/>
          </a:prstGeom>
          <a:noFill/>
        </p:spPr>
        <p:txBody>
          <a:bodyPr wrap="square" rtlCol="0">
            <a:spAutoFit/>
          </a:bodyPr>
          <a:lstStyle/>
          <a:p>
            <a:pPr marL="0" algn="ctr">
              <a:buClrTx/>
              <a:buSzTx/>
              <a:buFontTx/>
              <a:buNone/>
            </a:pPr>
            <a:r>
              <a:rPr lang="en-US" altLang="zh-CN" sz="2400" dirty="0">
                <a:solidFill>
                  <a:srgbClr val="2E2657"/>
                </a:solidFill>
                <a:latin typeface="微软雅黑" panose="020B0503020204020204" pitchFamily="34" charset="-122"/>
                <a:ea typeface="微软雅黑" panose="020B0503020204020204" pitchFamily="34" charset="-122"/>
                <a:sym typeface="+mn-ea"/>
              </a:rPr>
              <a:t>数据库三大范式是什么</a:t>
            </a:r>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What are the three major database paradigms?</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37540" y="1252220"/>
            <a:ext cx="8575040" cy="922020"/>
          </a:xfrm>
          <a:prstGeom prst="rect">
            <a:avLst/>
          </a:prstGeom>
          <a:noFill/>
        </p:spPr>
        <p:txBody>
          <a:bodyPr wrap="square" rtlCol="0" anchor="t">
            <a:spAutoFit/>
          </a:bodyPr>
          <a:p>
            <a:pPr marL="0" indent="0">
              <a:buNone/>
            </a:pPr>
            <a:r>
              <a:rPr lang="zh-CN" altLang="en-US" b="1">
                <a:sym typeface="+mn-ea"/>
              </a:rPr>
              <a:t>第二范式（</a:t>
            </a:r>
            <a:r>
              <a:rPr lang="en-US" altLang="zh-CN" b="1">
                <a:sym typeface="+mn-ea"/>
              </a:rPr>
              <a:t>2NF</a:t>
            </a:r>
            <a:r>
              <a:rPr lang="zh-CN" altLang="en-US" b="1">
                <a:sym typeface="+mn-ea"/>
              </a:rPr>
              <a:t>）：确保数据库表中的每一列都和主键相关，而不能只与主键的某一部分相关（联合主键）</a:t>
            </a:r>
            <a:endParaRPr lang="zh-CN" altLang="en-US" b="1"/>
          </a:p>
          <a:p>
            <a:pPr marL="0" indent="0">
              <a:buNone/>
            </a:pPr>
            <a:endParaRPr lang="zh-CN" altLang="en-US" b="1">
              <a:sym typeface="+mn-ea"/>
            </a:endParaRPr>
          </a:p>
        </p:txBody>
      </p:sp>
      <p:pic>
        <p:nvPicPr>
          <p:cNvPr id="15" name="图片 14"/>
          <p:cNvPicPr>
            <a:picLocks noChangeAspect="1"/>
          </p:cNvPicPr>
          <p:nvPr/>
        </p:nvPicPr>
        <p:blipFill>
          <a:blip r:embed="rId1"/>
          <a:stretch>
            <a:fillRect/>
          </a:stretch>
        </p:blipFill>
        <p:spPr>
          <a:xfrm>
            <a:off x="1627505" y="2099310"/>
            <a:ext cx="8007350" cy="2152015"/>
          </a:xfrm>
          <a:prstGeom prst="rect">
            <a:avLst/>
          </a:prstGeom>
        </p:spPr>
      </p:pic>
      <p:sp>
        <p:nvSpPr>
          <p:cNvPr id="16" name="文本框 15"/>
          <p:cNvSpPr txBox="1"/>
          <p:nvPr/>
        </p:nvSpPr>
        <p:spPr>
          <a:xfrm>
            <a:off x="637540" y="4494530"/>
            <a:ext cx="7667625" cy="2030095"/>
          </a:xfrm>
          <a:prstGeom prst="rect">
            <a:avLst/>
          </a:prstGeom>
          <a:noFill/>
        </p:spPr>
        <p:txBody>
          <a:bodyPr wrap="square" rtlCol="0">
            <a:spAutoFit/>
          </a:bodyPr>
          <a:p>
            <a:r>
              <a:rPr lang="zh-CN" altLang="en-US" b="1">
                <a:sym typeface="+mn-ea"/>
              </a:rPr>
              <a:t>根据主键的定义，这里</a:t>
            </a:r>
            <a:r>
              <a:rPr lang="zh-CN" altLang="en-US" b="1">
                <a:solidFill>
                  <a:srgbClr val="FF0000"/>
                </a:solidFill>
                <a:sym typeface="+mn-ea"/>
              </a:rPr>
              <a:t>订单号和产品号</a:t>
            </a:r>
            <a:r>
              <a:rPr lang="zh-CN" altLang="en-US" b="1">
                <a:sym typeface="+mn-ea"/>
              </a:rPr>
              <a:t>为该表的主键，</a:t>
            </a:r>
            <a:endParaRPr lang="zh-CN" altLang="en-US" b="1"/>
          </a:p>
          <a:p>
            <a:endParaRPr lang="zh-CN" altLang="en-US" b="1"/>
          </a:p>
          <a:p>
            <a:r>
              <a:rPr lang="zh-CN" altLang="en-US" b="1"/>
              <a:t>产品数量、产品折扣和产品价格</a:t>
            </a:r>
            <a:r>
              <a:rPr lang="zh-CN" altLang="en-US" b="1"/>
              <a:t>信息都与订单号、产品号相关，</a:t>
            </a:r>
            <a:endParaRPr lang="zh-CN" altLang="en-US" b="1"/>
          </a:p>
          <a:p>
            <a:endParaRPr lang="zh-CN" altLang="en-US" b="1"/>
          </a:p>
          <a:p>
            <a:r>
              <a:rPr lang="zh-CN" altLang="en-US" b="1"/>
              <a:t>但是订单金额和订单时间</a:t>
            </a:r>
            <a:r>
              <a:rPr lang="zh-CN" altLang="en-US" b="1"/>
              <a:t>信息仅与订单号相关，与产品号</a:t>
            </a:r>
            <a:r>
              <a:rPr lang="zh-CN" altLang="en-US" b="1"/>
              <a:t>无关。</a:t>
            </a:r>
            <a:endParaRPr lang="zh-CN" altLang="en-US" b="1"/>
          </a:p>
          <a:p>
            <a:endParaRPr lang="en-US" altLang="zh-CN" b="1"/>
          </a:p>
          <a:p>
            <a:r>
              <a:rPr lang="zh-CN" altLang="en-US" b="1"/>
              <a:t>故不满足第二范式的要求，调整如下图：</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78815" y="344170"/>
            <a:ext cx="5826760" cy="460375"/>
          </a:xfrm>
          <a:prstGeom prst="rect">
            <a:avLst/>
          </a:prstGeom>
          <a:noFill/>
        </p:spPr>
        <p:txBody>
          <a:bodyPr wrap="square" rtlCol="0">
            <a:spAutoFit/>
          </a:bodyPr>
          <a:lstStyle/>
          <a:p>
            <a:pPr marL="0" algn="ctr">
              <a:buClrTx/>
              <a:buSzTx/>
              <a:buFontTx/>
              <a:buNone/>
            </a:pPr>
            <a:r>
              <a:rPr lang="en-US" altLang="zh-CN" sz="2400" dirty="0">
                <a:solidFill>
                  <a:srgbClr val="2E2657"/>
                </a:solidFill>
                <a:latin typeface="微软雅黑" panose="020B0503020204020204" pitchFamily="34" charset="-122"/>
                <a:ea typeface="微软雅黑" panose="020B0503020204020204" pitchFamily="34" charset="-122"/>
                <a:sym typeface="+mn-ea"/>
              </a:rPr>
              <a:t>数据库三大范式是什么</a:t>
            </a:r>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What are the three major database paradigms?</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603250" y="1242695"/>
            <a:ext cx="9365615" cy="2306955"/>
          </a:xfrm>
          <a:prstGeom prst="rect">
            <a:avLst/>
          </a:prstGeom>
          <a:noFill/>
        </p:spPr>
        <p:txBody>
          <a:bodyPr wrap="square" rtlCol="0" anchor="t">
            <a:spAutoFit/>
          </a:bodyPr>
          <a:p>
            <a:r>
              <a:rPr lang="zh-CN" altLang="en-US" b="1">
                <a:sym typeface="+mn-ea"/>
              </a:rPr>
              <a:t>根据主键的定义，这里</a:t>
            </a:r>
            <a:r>
              <a:rPr lang="zh-CN" altLang="en-US" b="1">
                <a:solidFill>
                  <a:srgbClr val="FF0000"/>
                </a:solidFill>
                <a:sym typeface="+mn-ea"/>
              </a:rPr>
              <a:t>订单号和产品号</a:t>
            </a:r>
            <a:r>
              <a:rPr lang="zh-CN" altLang="en-US" b="1">
                <a:sym typeface="+mn-ea"/>
              </a:rPr>
              <a:t>为该表的主键，</a:t>
            </a:r>
            <a:endParaRPr lang="zh-CN" altLang="en-US" b="1"/>
          </a:p>
          <a:p>
            <a:endParaRPr lang="zh-CN" altLang="en-US" b="1"/>
          </a:p>
          <a:p>
            <a:r>
              <a:rPr lang="zh-CN" altLang="en-US" b="1">
                <a:sym typeface="+mn-ea"/>
              </a:rPr>
              <a:t>产品数量、产品折扣和产品价格信息都与订单号、产品号相关，</a:t>
            </a:r>
            <a:endParaRPr lang="zh-CN" altLang="en-US" b="1"/>
          </a:p>
          <a:p>
            <a:endParaRPr lang="zh-CN" altLang="en-US" b="1"/>
          </a:p>
          <a:p>
            <a:r>
              <a:rPr lang="zh-CN" altLang="en-US" b="1">
                <a:sym typeface="+mn-ea"/>
              </a:rPr>
              <a:t>但是订单金额和订单时间信息仅与</a:t>
            </a:r>
            <a:endParaRPr lang="zh-CN" altLang="en-US" b="1">
              <a:sym typeface="+mn-ea"/>
            </a:endParaRPr>
          </a:p>
          <a:p>
            <a:r>
              <a:rPr lang="zh-CN" altLang="en-US" b="1">
                <a:sym typeface="+mn-ea"/>
              </a:rPr>
              <a:t>订单号相关，与产品号无关。</a:t>
            </a:r>
            <a:endParaRPr lang="zh-CN" altLang="en-US" b="1"/>
          </a:p>
          <a:p>
            <a:endParaRPr lang="en-US" altLang="zh-CN" b="1"/>
          </a:p>
          <a:p>
            <a:r>
              <a:rPr lang="zh-CN" altLang="en-US" b="1">
                <a:sym typeface="+mn-ea"/>
              </a:rPr>
              <a:t>故不满足第二范式的要求，调整如下图：</a:t>
            </a:r>
            <a:endParaRPr lang="zh-CN" altLang="en-US" b="1">
              <a:sym typeface="+mn-ea"/>
            </a:endParaRPr>
          </a:p>
        </p:txBody>
      </p:sp>
      <p:pic>
        <p:nvPicPr>
          <p:cNvPr id="4" name="内容占位符 3"/>
          <p:cNvPicPr>
            <a:picLocks noChangeAspect="1"/>
          </p:cNvPicPr>
          <p:nvPr>
            <p:ph idx="1"/>
          </p:nvPr>
        </p:nvPicPr>
        <p:blipFill>
          <a:blip r:embed="rId1"/>
          <a:stretch>
            <a:fillRect/>
          </a:stretch>
        </p:blipFill>
        <p:spPr>
          <a:xfrm>
            <a:off x="5436870" y="2138045"/>
            <a:ext cx="5848350" cy="4524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78815" y="344170"/>
            <a:ext cx="5826760" cy="460375"/>
          </a:xfrm>
          <a:prstGeom prst="rect">
            <a:avLst/>
          </a:prstGeom>
          <a:noFill/>
        </p:spPr>
        <p:txBody>
          <a:bodyPr wrap="square" rtlCol="0">
            <a:spAutoFit/>
          </a:bodyPr>
          <a:lstStyle/>
          <a:p>
            <a:pPr marL="0" algn="ctr">
              <a:buClrTx/>
              <a:buSzTx/>
              <a:buFontTx/>
              <a:buNone/>
            </a:pPr>
            <a:r>
              <a:rPr lang="en-US" altLang="zh-CN" sz="2400" dirty="0">
                <a:solidFill>
                  <a:srgbClr val="2E2657"/>
                </a:solidFill>
                <a:latin typeface="微软雅黑" panose="020B0503020204020204" pitchFamily="34" charset="-122"/>
                <a:ea typeface="微软雅黑" panose="020B0503020204020204" pitchFamily="34" charset="-122"/>
                <a:sym typeface="+mn-ea"/>
              </a:rPr>
              <a:t>数据库三大范式是什么</a:t>
            </a:r>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What are the three major database paradigms?</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37540" y="1252220"/>
            <a:ext cx="8575040" cy="1198880"/>
          </a:xfrm>
          <a:prstGeom prst="rect">
            <a:avLst/>
          </a:prstGeom>
          <a:noFill/>
        </p:spPr>
        <p:txBody>
          <a:bodyPr wrap="square" rtlCol="0" anchor="t">
            <a:spAutoFit/>
          </a:bodyPr>
          <a:p>
            <a:pPr marL="0" indent="0">
              <a:buNone/>
            </a:pPr>
            <a:r>
              <a:rPr lang="zh-CN" altLang="en-US" b="1">
                <a:sym typeface="+mn-ea"/>
              </a:rPr>
              <a:t>第三范式（</a:t>
            </a:r>
            <a:r>
              <a:rPr lang="en-US" altLang="zh-CN" b="1">
                <a:sym typeface="+mn-ea"/>
              </a:rPr>
              <a:t>3NF</a:t>
            </a:r>
            <a:r>
              <a:rPr lang="zh-CN" altLang="en-US" b="1">
                <a:sym typeface="+mn-ea"/>
              </a:rPr>
              <a:t>）：确保数据表中的每一列数据都和主键直接相关，而不能间接相关。</a:t>
            </a:r>
            <a:endParaRPr lang="zh-CN" altLang="en-US" b="1"/>
          </a:p>
          <a:p>
            <a:pPr marL="0" indent="0">
              <a:buNone/>
            </a:pPr>
            <a:endParaRPr lang="zh-CN" altLang="en-US" sz="1800" b="1"/>
          </a:p>
          <a:p>
            <a:pPr marL="0" indent="0">
              <a:buNone/>
            </a:pPr>
            <a:endParaRPr lang="zh-CN" altLang="en-US" b="1">
              <a:sym typeface="+mn-ea"/>
            </a:endParaRPr>
          </a:p>
        </p:txBody>
      </p:sp>
      <p:pic>
        <p:nvPicPr>
          <p:cNvPr id="15" name="图片 14"/>
          <p:cNvPicPr>
            <a:picLocks noChangeAspect="1"/>
          </p:cNvPicPr>
          <p:nvPr/>
        </p:nvPicPr>
        <p:blipFill>
          <a:blip r:embed="rId1"/>
          <a:stretch>
            <a:fillRect/>
          </a:stretch>
        </p:blipFill>
        <p:spPr>
          <a:xfrm>
            <a:off x="1391285" y="1889125"/>
            <a:ext cx="7738745" cy="2323465"/>
          </a:xfrm>
          <a:prstGeom prst="rect">
            <a:avLst/>
          </a:prstGeom>
        </p:spPr>
      </p:pic>
      <p:sp>
        <p:nvSpPr>
          <p:cNvPr id="16" name="文本框 15"/>
          <p:cNvSpPr txBox="1"/>
          <p:nvPr/>
        </p:nvSpPr>
        <p:spPr>
          <a:xfrm>
            <a:off x="739140" y="4637405"/>
            <a:ext cx="8473440" cy="922020"/>
          </a:xfrm>
          <a:prstGeom prst="rect">
            <a:avLst/>
          </a:prstGeom>
          <a:noFill/>
        </p:spPr>
        <p:txBody>
          <a:bodyPr wrap="square" rtlCol="0">
            <a:spAutoFit/>
          </a:bodyPr>
          <a:p>
            <a:r>
              <a:rPr lang="zh-CN" altLang="en-US" b="1">
                <a:sym typeface="+mn-ea"/>
              </a:rPr>
              <a:t>上表中，</a:t>
            </a:r>
            <a:r>
              <a:rPr lang="zh-CN" altLang="en-US" b="1">
                <a:solidFill>
                  <a:srgbClr val="FF0000"/>
                </a:solidFill>
                <a:sym typeface="+mn-ea"/>
              </a:rPr>
              <a:t>学号</a:t>
            </a:r>
            <a:r>
              <a:rPr lang="zh-CN" altLang="en-US" b="1">
                <a:sym typeface="+mn-ea"/>
              </a:rPr>
              <a:t>是主键，所有列完全依赖于学号，但</a:t>
            </a:r>
            <a:r>
              <a:rPr lang="en-US" altLang="zh-CN" b="1">
                <a:sym typeface="+mn-ea"/>
              </a:rPr>
              <a:t>“</a:t>
            </a:r>
            <a:r>
              <a:rPr lang="zh-CN" altLang="en-US" b="1">
                <a:sym typeface="+mn-ea"/>
              </a:rPr>
              <a:t>班主任性别</a:t>
            </a:r>
            <a:r>
              <a:rPr lang="en-US" altLang="zh-CN" b="1">
                <a:sym typeface="+mn-ea"/>
              </a:rPr>
              <a:t>”</a:t>
            </a:r>
            <a:r>
              <a:rPr lang="zh-CN" altLang="en-US" b="1">
                <a:sym typeface="+mn-ea"/>
              </a:rPr>
              <a:t>和</a:t>
            </a:r>
            <a:r>
              <a:rPr lang="en-US" altLang="zh-CN" b="1">
                <a:sym typeface="+mn-ea"/>
              </a:rPr>
              <a:t>“</a:t>
            </a:r>
            <a:r>
              <a:rPr lang="zh-CN" altLang="en-US" b="1">
                <a:sym typeface="+mn-ea"/>
              </a:rPr>
              <a:t>班主任年龄</a:t>
            </a:r>
            <a:r>
              <a:rPr lang="en-US" altLang="zh-CN" b="1">
                <a:sym typeface="+mn-ea"/>
              </a:rPr>
              <a:t>”</a:t>
            </a:r>
            <a:r>
              <a:rPr lang="zh-CN" altLang="en-US" b="1">
                <a:sym typeface="+mn-ea"/>
              </a:rPr>
              <a:t>与学号是间接相关，与班主任姓名直接相关，故不满足第三范式要求，调整如下图：</a:t>
            </a:r>
            <a:endParaRPr lang="zh-CN" altLang="en-US" b="1"/>
          </a:p>
          <a:p>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78815" y="344170"/>
            <a:ext cx="5826760" cy="460375"/>
          </a:xfrm>
          <a:prstGeom prst="rect">
            <a:avLst/>
          </a:prstGeom>
          <a:noFill/>
        </p:spPr>
        <p:txBody>
          <a:bodyPr wrap="square" rtlCol="0">
            <a:spAutoFit/>
          </a:bodyPr>
          <a:lstStyle/>
          <a:p>
            <a:pPr marL="0" algn="ctr">
              <a:buClrTx/>
              <a:buSzTx/>
              <a:buFontTx/>
              <a:buNone/>
            </a:pPr>
            <a:r>
              <a:rPr lang="en-US" altLang="zh-CN" sz="2400" dirty="0">
                <a:solidFill>
                  <a:srgbClr val="2E2657"/>
                </a:solidFill>
                <a:latin typeface="微软雅黑" panose="020B0503020204020204" pitchFamily="34" charset="-122"/>
                <a:ea typeface="微软雅黑" panose="020B0503020204020204" pitchFamily="34" charset="-122"/>
                <a:sym typeface="+mn-ea"/>
              </a:rPr>
              <a:t>数据库三大范式是什么</a:t>
            </a:r>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What are the three major database paradigms?</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37540" y="1252220"/>
            <a:ext cx="8575040" cy="1198880"/>
          </a:xfrm>
          <a:prstGeom prst="rect">
            <a:avLst/>
          </a:prstGeom>
          <a:noFill/>
        </p:spPr>
        <p:txBody>
          <a:bodyPr wrap="square" rtlCol="0" anchor="t">
            <a:spAutoFit/>
          </a:bodyPr>
          <a:p>
            <a:pPr marL="0" indent="0">
              <a:buNone/>
            </a:pPr>
            <a:r>
              <a:rPr lang="zh-CN" altLang="en-US" b="1">
                <a:sym typeface="+mn-ea"/>
              </a:rPr>
              <a:t>第三范式（</a:t>
            </a:r>
            <a:r>
              <a:rPr lang="en-US" altLang="zh-CN" b="1">
                <a:sym typeface="+mn-ea"/>
              </a:rPr>
              <a:t>3NF</a:t>
            </a:r>
            <a:r>
              <a:rPr lang="zh-CN" altLang="en-US" b="1">
                <a:sym typeface="+mn-ea"/>
              </a:rPr>
              <a:t>）：确保数据表中的每一列数据都和主键直接相关，而不能间接相关。</a:t>
            </a:r>
            <a:endParaRPr lang="zh-CN" altLang="en-US" b="1"/>
          </a:p>
          <a:p>
            <a:pPr marL="0" indent="0">
              <a:buNone/>
            </a:pPr>
            <a:endParaRPr lang="zh-CN" altLang="en-US" sz="1800" b="1"/>
          </a:p>
          <a:p>
            <a:pPr marL="0" indent="0">
              <a:buNone/>
            </a:pPr>
            <a:endParaRPr lang="zh-CN" altLang="en-US" b="1">
              <a:sym typeface="+mn-ea"/>
            </a:endParaRPr>
          </a:p>
        </p:txBody>
      </p:sp>
      <p:sp>
        <p:nvSpPr>
          <p:cNvPr id="16" name="文本框 15"/>
          <p:cNvSpPr txBox="1"/>
          <p:nvPr/>
        </p:nvSpPr>
        <p:spPr>
          <a:xfrm>
            <a:off x="637540" y="2210435"/>
            <a:ext cx="4601845" cy="1476375"/>
          </a:xfrm>
          <a:prstGeom prst="rect">
            <a:avLst/>
          </a:prstGeom>
          <a:noFill/>
        </p:spPr>
        <p:txBody>
          <a:bodyPr wrap="square" rtlCol="0">
            <a:spAutoFit/>
          </a:bodyPr>
          <a:p>
            <a:r>
              <a:rPr lang="zh-CN" altLang="en-US" b="1">
                <a:sym typeface="+mn-ea"/>
              </a:rPr>
              <a:t>上表中，</a:t>
            </a:r>
            <a:r>
              <a:rPr lang="zh-CN" altLang="en-US" b="1">
                <a:solidFill>
                  <a:srgbClr val="FF0000"/>
                </a:solidFill>
                <a:sym typeface="+mn-ea"/>
              </a:rPr>
              <a:t>学号</a:t>
            </a:r>
            <a:r>
              <a:rPr lang="zh-CN" altLang="en-US" b="1">
                <a:sym typeface="+mn-ea"/>
              </a:rPr>
              <a:t>是主键，所有列完全依赖于学号，但</a:t>
            </a:r>
            <a:r>
              <a:rPr lang="en-US" altLang="zh-CN" b="1">
                <a:sym typeface="+mn-ea"/>
              </a:rPr>
              <a:t>“</a:t>
            </a:r>
            <a:r>
              <a:rPr lang="zh-CN" altLang="en-US" b="1">
                <a:sym typeface="+mn-ea"/>
              </a:rPr>
              <a:t>班主任性别</a:t>
            </a:r>
            <a:r>
              <a:rPr lang="en-US" altLang="zh-CN" b="1">
                <a:sym typeface="+mn-ea"/>
              </a:rPr>
              <a:t>”</a:t>
            </a:r>
            <a:r>
              <a:rPr lang="zh-CN" altLang="en-US" b="1">
                <a:sym typeface="+mn-ea"/>
              </a:rPr>
              <a:t>和</a:t>
            </a:r>
            <a:r>
              <a:rPr lang="en-US" altLang="zh-CN" b="1">
                <a:sym typeface="+mn-ea"/>
              </a:rPr>
              <a:t>“</a:t>
            </a:r>
            <a:r>
              <a:rPr lang="zh-CN" altLang="en-US" b="1">
                <a:sym typeface="+mn-ea"/>
              </a:rPr>
              <a:t>班主任年龄</a:t>
            </a:r>
            <a:r>
              <a:rPr lang="en-US" altLang="zh-CN" b="1">
                <a:sym typeface="+mn-ea"/>
              </a:rPr>
              <a:t>”</a:t>
            </a:r>
            <a:r>
              <a:rPr lang="zh-CN" altLang="en-US" b="1">
                <a:sym typeface="+mn-ea"/>
              </a:rPr>
              <a:t>与学号是间接相关，与班主任姓名直接相关，故不满足第三范式要求，调整如下图：</a:t>
            </a:r>
            <a:endParaRPr lang="zh-CN" altLang="en-US" b="1"/>
          </a:p>
          <a:p>
            <a:endParaRPr lang="zh-CN" altLang="en-US" b="1"/>
          </a:p>
        </p:txBody>
      </p:sp>
      <p:pic>
        <p:nvPicPr>
          <p:cNvPr id="2" name="内容占位符 1"/>
          <p:cNvPicPr>
            <a:picLocks noChangeAspect="1"/>
          </p:cNvPicPr>
          <p:nvPr>
            <p:ph idx="1"/>
          </p:nvPr>
        </p:nvPicPr>
        <p:blipFill>
          <a:blip r:embed="rId1"/>
          <a:stretch>
            <a:fillRect/>
          </a:stretch>
        </p:blipFill>
        <p:spPr>
          <a:xfrm>
            <a:off x="5915660" y="1761490"/>
            <a:ext cx="5369560" cy="4526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3"/>
          <p:cNvSpPr/>
          <p:nvPr/>
        </p:nvSpPr>
        <p:spPr>
          <a:xfrm flipH="1">
            <a:off x="5739342" y="0"/>
            <a:ext cx="6343650" cy="6858000"/>
          </a:xfrm>
          <a:prstGeom prst="homePlate">
            <a:avLst>
              <a:gd name="adj" fmla="val 29880"/>
            </a:avLst>
          </a:prstGeom>
          <a:solidFill>
            <a:srgbClr val="2E265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42517" r="4376"/>
          <a:stretch>
            <a:fillRect/>
          </a:stretch>
        </p:blipFill>
        <p:spPr>
          <a:xfrm flipH="1">
            <a:off x="6200775" y="0"/>
            <a:ext cx="5991225" cy="6858000"/>
          </a:xfrm>
          <a:custGeom>
            <a:avLst/>
            <a:gdLst>
              <a:gd name="connsiteX0" fmla="*/ 0 w 6343650"/>
              <a:gd name="connsiteY0" fmla="*/ 0 h 6858000"/>
              <a:gd name="connsiteX1" fmla="*/ 4370077 w 6343650"/>
              <a:gd name="connsiteY1" fmla="*/ 0 h 6858000"/>
              <a:gd name="connsiteX2" fmla="*/ 6343650 w 6343650"/>
              <a:gd name="connsiteY2" fmla="*/ 3429000 h 6858000"/>
              <a:gd name="connsiteX3" fmla="*/ 4370077 w 6343650"/>
              <a:gd name="connsiteY3" fmla="*/ 6858000 h 6858000"/>
              <a:gd name="connsiteX4" fmla="*/ 0 w 63436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3650" h="6858000">
                <a:moveTo>
                  <a:pt x="0" y="0"/>
                </a:moveTo>
                <a:lnTo>
                  <a:pt x="4370077" y="0"/>
                </a:lnTo>
                <a:lnTo>
                  <a:pt x="6343650" y="3429000"/>
                </a:lnTo>
                <a:lnTo>
                  <a:pt x="4370077" y="6858000"/>
                </a:lnTo>
                <a:lnTo>
                  <a:pt x="0" y="6858000"/>
                </a:lnTo>
                <a:close/>
              </a:path>
            </a:pathLst>
          </a:custGeom>
          <a:ln w="25400">
            <a:solidFill>
              <a:schemeClr val="bg1">
                <a:alpha val="80000"/>
              </a:schemeClr>
            </a:solidFill>
          </a:ln>
        </p:spPr>
      </p:pic>
      <p:sp>
        <p:nvSpPr>
          <p:cNvPr id="6" name="文本框 5"/>
          <p:cNvSpPr txBox="1"/>
          <p:nvPr/>
        </p:nvSpPr>
        <p:spPr>
          <a:xfrm>
            <a:off x="1129241" y="1743112"/>
            <a:ext cx="3302000" cy="768350"/>
          </a:xfrm>
          <a:prstGeom prst="rect">
            <a:avLst/>
          </a:prstGeom>
          <a:noFill/>
        </p:spPr>
        <p:txBody>
          <a:bodyPr wrap="square" rtlCol="0">
            <a:spAutoFit/>
          </a:bodyPr>
          <a:lstStyle/>
          <a:p>
            <a:pPr algn="ctr"/>
            <a:r>
              <a:rPr lang="en-US" altLang="zh-CN" sz="4400" dirty="0">
                <a:solidFill>
                  <a:srgbClr val="2E2657"/>
                </a:solidFill>
                <a:latin typeface="微软雅黑" panose="020B0503020204020204" pitchFamily="34" charset="-122"/>
                <a:ea typeface="微软雅黑" panose="020B0503020204020204" pitchFamily="34" charset="-122"/>
              </a:rPr>
              <a:t>PART 05</a:t>
            </a:r>
            <a:endParaRPr lang="zh-CN" altLang="en-US" sz="4400" dirty="0">
              <a:solidFill>
                <a:srgbClr val="2E2657"/>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0530" y="2968625"/>
            <a:ext cx="4700270" cy="460375"/>
          </a:xfrm>
          <a:prstGeom prst="rect">
            <a:avLst/>
          </a:prstGeom>
          <a:noFill/>
        </p:spPr>
        <p:txBody>
          <a:bodyPr wrap="square" rtlCol="0">
            <a:spAutoFit/>
          </a:bodyPr>
          <a:lstStyle/>
          <a:p>
            <a:pPr marL="0" algn="ctr">
              <a:buClrTx/>
              <a:buSzTx/>
              <a:buFontTx/>
              <a:buNone/>
            </a:pPr>
            <a:r>
              <a:rPr lang="en-US" altLang="zh-CN" sz="2400" dirty="0">
                <a:solidFill>
                  <a:srgbClr val="2E2657"/>
                </a:solidFill>
                <a:latin typeface="微软雅黑" panose="020B0503020204020204" pitchFamily="34" charset="-122"/>
                <a:ea typeface="微软雅黑" panose="020B0503020204020204" pitchFamily="34" charset="-122"/>
                <a:sym typeface="+mn-ea"/>
              </a:rPr>
              <a:t>什么是索引</a:t>
            </a:r>
            <a:endParaRPr lang="en-US" altLang="zh-CN" sz="2400" dirty="0">
              <a:solidFill>
                <a:srgbClr val="2E2657"/>
              </a:solidFill>
              <a:latin typeface="微软雅黑" panose="020B0503020204020204" pitchFamily="34" charset="-122"/>
              <a:ea typeface="微软雅黑" panose="020B0503020204020204" pitchFamily="34" charset="-122"/>
            </a:endParaRPr>
          </a:p>
        </p:txBody>
      </p:sp>
      <p:cxnSp>
        <p:nvCxnSpPr>
          <p:cNvPr id="10" name="直接连接符 9"/>
          <p:cNvCxnSpPr>
            <a:stCxn id="4" idx="3"/>
          </p:cNvCxnSpPr>
          <p:nvPr/>
        </p:nvCxnSpPr>
        <p:spPr>
          <a:xfrm flipH="1" flipV="1">
            <a:off x="3352800" y="-209550"/>
            <a:ext cx="2386542" cy="3638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4" idx="3"/>
          </p:cNvCxnSpPr>
          <p:nvPr/>
        </p:nvCxnSpPr>
        <p:spPr>
          <a:xfrm flipH="1">
            <a:off x="3543300" y="3429000"/>
            <a:ext cx="2196042" cy="3429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63058" y="-593348"/>
            <a:ext cx="3543300" cy="3638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02255" y="4053624"/>
            <a:ext cx="4803776" cy="35221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等腰三角形 16"/>
          <p:cNvSpPr/>
          <p:nvPr/>
        </p:nvSpPr>
        <p:spPr>
          <a:xfrm rot="10800000">
            <a:off x="2691715" y="2690798"/>
            <a:ext cx="177054" cy="152632"/>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outVertical)">
                                      <p:cBhvr>
                                        <p:cTn id="14" dur="500"/>
                                        <p:tgtEl>
                                          <p:spTgt spid="6"/>
                                        </p:tgtEl>
                                      </p:cBhvr>
                                    </p:animEffect>
                                  </p:childTnLst>
                                </p:cTn>
                              </p:par>
                              <p:par>
                                <p:cTn id="15" presetID="22" presetClass="entr" presetSubtype="1" fill="hold" grpId="0"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P spid="17"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27480" y="361950"/>
            <a:ext cx="5826760" cy="460375"/>
          </a:xfrm>
          <a:prstGeom prst="rect">
            <a:avLst/>
          </a:prstGeom>
          <a:noFill/>
        </p:spPr>
        <p:txBody>
          <a:bodyPr wrap="square" rtlCol="0">
            <a:spAutoFit/>
          </a:bodyPr>
          <a:lstStyle/>
          <a:p>
            <a:pPr marL="0" algn="ctr">
              <a:buClrTx/>
              <a:buSzTx/>
              <a:buFontTx/>
              <a:buNone/>
            </a:pPr>
            <a:r>
              <a:rPr lang="zh-CN" altLang="en-US" sz="2400">
                <a:sym typeface="+mn-ea"/>
              </a:rPr>
              <a:t>什么是索引</a:t>
            </a:r>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What is an index</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37540" y="1252220"/>
            <a:ext cx="8575040" cy="922020"/>
          </a:xfrm>
          <a:prstGeom prst="rect">
            <a:avLst/>
          </a:prstGeom>
          <a:noFill/>
        </p:spPr>
        <p:txBody>
          <a:bodyPr wrap="square" rtlCol="0" anchor="t">
            <a:spAutoFit/>
          </a:bodyPr>
          <a:p>
            <a:pPr marL="0" indent="0">
              <a:buNone/>
            </a:pPr>
            <a:r>
              <a:rPr lang="zh-CN" altLang="en-US" b="1">
                <a:sym typeface="+mn-ea"/>
              </a:rPr>
              <a:t>索引即目录</a:t>
            </a:r>
            <a:endParaRPr lang="zh-CN" altLang="en-US" b="1"/>
          </a:p>
          <a:p>
            <a:pPr marL="0" indent="0">
              <a:buNone/>
            </a:pPr>
            <a:r>
              <a:rPr lang="zh-CN" altLang="en-US" b="1">
                <a:sym typeface="+mn-ea"/>
              </a:rPr>
              <a:t>常见的索引就像按字母排序的电话本：先按姓氏，再按名字（这就是</a:t>
            </a:r>
            <a:r>
              <a:rPr lang="en-US" altLang="zh-CN" b="1">
                <a:sym typeface="+mn-ea"/>
              </a:rPr>
              <a:t>B-Tree</a:t>
            </a:r>
            <a:r>
              <a:rPr lang="zh-CN" altLang="en-US" b="1">
                <a:sym typeface="+mn-ea"/>
              </a:rPr>
              <a:t>索引的感觉，适合范围查、排序、等值查）</a:t>
            </a:r>
            <a:endParaRPr lang="zh-CN" altLang="en-US" b="1">
              <a:sym typeface="+mn-ea"/>
            </a:endParaRPr>
          </a:p>
        </p:txBody>
      </p:sp>
      <p:pic>
        <p:nvPicPr>
          <p:cNvPr id="5" name="内容占位符 3"/>
          <p:cNvPicPr>
            <a:picLocks noChangeAspect="1"/>
          </p:cNvPicPr>
          <p:nvPr/>
        </p:nvPicPr>
        <p:blipFill>
          <a:blip r:embed="rId1"/>
          <a:stretch>
            <a:fillRect/>
          </a:stretch>
        </p:blipFill>
        <p:spPr>
          <a:xfrm>
            <a:off x="2675255" y="2360930"/>
            <a:ext cx="6109335" cy="41560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p:cNvSpPr/>
          <p:nvPr/>
        </p:nvSpPr>
        <p:spPr>
          <a:xfrm>
            <a:off x="-28575" y="0"/>
            <a:ext cx="6343650" cy="6858000"/>
          </a:xfrm>
          <a:prstGeom prst="homePlate">
            <a:avLst>
              <a:gd name="adj" fmla="val 29880"/>
            </a:avLst>
          </a:prstGeom>
          <a:solidFill>
            <a:srgbClr val="2E265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42517" r="4376"/>
          <a:stretch>
            <a:fillRect/>
          </a:stretch>
        </p:blipFill>
        <p:spPr>
          <a:xfrm>
            <a:off x="-28576" y="0"/>
            <a:ext cx="5991225" cy="6858000"/>
          </a:xfrm>
          <a:custGeom>
            <a:avLst/>
            <a:gdLst>
              <a:gd name="connsiteX0" fmla="*/ 0 w 6343650"/>
              <a:gd name="connsiteY0" fmla="*/ 0 h 6858000"/>
              <a:gd name="connsiteX1" fmla="*/ 4370077 w 6343650"/>
              <a:gd name="connsiteY1" fmla="*/ 0 h 6858000"/>
              <a:gd name="connsiteX2" fmla="*/ 6343650 w 6343650"/>
              <a:gd name="connsiteY2" fmla="*/ 3429000 h 6858000"/>
              <a:gd name="connsiteX3" fmla="*/ 4370077 w 6343650"/>
              <a:gd name="connsiteY3" fmla="*/ 6858000 h 6858000"/>
              <a:gd name="connsiteX4" fmla="*/ 0 w 63436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3650" h="6858000">
                <a:moveTo>
                  <a:pt x="0" y="0"/>
                </a:moveTo>
                <a:lnTo>
                  <a:pt x="4370077" y="0"/>
                </a:lnTo>
                <a:lnTo>
                  <a:pt x="6343650" y="3429000"/>
                </a:lnTo>
                <a:lnTo>
                  <a:pt x="4370077" y="6858000"/>
                </a:lnTo>
                <a:lnTo>
                  <a:pt x="0" y="6858000"/>
                </a:lnTo>
                <a:close/>
              </a:path>
            </a:pathLst>
          </a:custGeom>
          <a:ln w="25400">
            <a:solidFill>
              <a:schemeClr val="bg1">
                <a:alpha val="80000"/>
              </a:schemeClr>
            </a:solidFill>
          </a:ln>
        </p:spPr>
      </p:pic>
      <p:sp>
        <p:nvSpPr>
          <p:cNvPr id="6" name="文本框 5"/>
          <p:cNvSpPr txBox="1"/>
          <p:nvPr/>
        </p:nvSpPr>
        <p:spPr>
          <a:xfrm>
            <a:off x="9952564" y="333107"/>
            <a:ext cx="1781175" cy="1015663"/>
          </a:xfrm>
          <a:prstGeom prst="rect">
            <a:avLst/>
          </a:prstGeom>
          <a:noFill/>
        </p:spPr>
        <p:txBody>
          <a:bodyPr wrap="square" rtlCol="0">
            <a:spAutoFit/>
          </a:bodyPr>
          <a:lstStyle/>
          <a:p>
            <a:pPr algn="r"/>
            <a:r>
              <a:rPr lang="zh-CN" altLang="en-US" sz="6000" dirty="0">
                <a:latin typeface="微软雅黑" panose="020B0503020204020204" pitchFamily="34" charset="-122"/>
                <a:ea typeface="微软雅黑" panose="020B0503020204020204" pitchFamily="34" charset="-122"/>
              </a:rPr>
              <a:t>目录</a:t>
            </a:r>
            <a:endParaRPr lang="zh-CN" altLang="en-US" sz="60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0104965" y="1228353"/>
            <a:ext cx="1628774" cy="400110"/>
          </a:xfrm>
          <a:prstGeom prst="rect">
            <a:avLst/>
          </a:prstGeom>
          <a:noFill/>
        </p:spPr>
        <p:txBody>
          <a:bodyPr wrap="square" rtlCol="0">
            <a:spAutoFit/>
          </a:bodyPr>
          <a:lstStyle/>
          <a:p>
            <a:pPr algn="dist"/>
            <a:r>
              <a:rPr lang="en-US" altLang="zh-CN" sz="2000" dirty="0">
                <a:latin typeface="微软雅黑" panose="020B0503020204020204" pitchFamily="34" charset="-122"/>
                <a:ea typeface="微软雅黑" panose="020B0503020204020204" pitchFamily="34" charset="-122"/>
              </a:rPr>
              <a:t>CONTENTS</a:t>
            </a:r>
            <a:endParaRPr lang="zh-CN" altLang="en-US" sz="2000" dirty="0">
              <a:latin typeface="微软雅黑" panose="020B0503020204020204" pitchFamily="34" charset="-122"/>
              <a:ea typeface="微软雅黑" panose="020B0503020204020204" pitchFamily="34" charset="-122"/>
            </a:endParaRPr>
          </a:p>
        </p:txBody>
      </p:sp>
      <p:grpSp>
        <p:nvGrpSpPr>
          <p:cNvPr id="29" name="组合 28"/>
          <p:cNvGrpSpPr/>
          <p:nvPr/>
        </p:nvGrpSpPr>
        <p:grpSpPr>
          <a:xfrm>
            <a:off x="11234205" y="6287827"/>
            <a:ext cx="389467" cy="237066"/>
            <a:chOff x="10820400" y="6282267"/>
            <a:chExt cx="389467" cy="237066"/>
          </a:xfrm>
        </p:grpSpPr>
        <p:cxnSp>
          <p:nvCxnSpPr>
            <p:cNvPr id="23" name="直接连接符 22"/>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6864350" y="1967230"/>
            <a:ext cx="4941570" cy="3169285"/>
          </a:xfrm>
          <a:prstGeom prst="rect">
            <a:avLst/>
          </a:prstGeom>
          <a:noFill/>
        </p:spPr>
        <p:txBody>
          <a:bodyPr wrap="square" rtlCol="0">
            <a:spAutoFit/>
          </a:bodyPr>
          <a:p>
            <a:pPr indent="0" algn="l" fontAlgn="auto">
              <a:lnSpc>
                <a:spcPts val="3000"/>
              </a:lnSpc>
              <a:buClrTx/>
              <a:buSzTx/>
              <a:buFontTx/>
            </a:pPr>
            <a:r>
              <a:rPr lang="en-US" altLang="zh-CN" sz="2400" b="1" dirty="0"/>
              <a:t>1</a:t>
            </a:r>
            <a:r>
              <a:rPr lang="zh-CN" altLang="en-US" sz="2400" b="1" dirty="0"/>
              <a:t>、</a:t>
            </a:r>
            <a:r>
              <a:rPr lang="en-US" altLang="zh-CN" sz="2400" dirty="0"/>
              <a:t> </a:t>
            </a:r>
            <a:r>
              <a:rPr lang="zh-CN" altLang="en-US" sz="2400" dirty="0"/>
              <a:t>数据库定义</a:t>
            </a:r>
            <a:endParaRPr lang="zh-CN" altLang="en-US" sz="2400" dirty="0"/>
          </a:p>
          <a:p>
            <a:pPr indent="0" algn="l" fontAlgn="auto">
              <a:lnSpc>
                <a:spcPts val="3000"/>
              </a:lnSpc>
              <a:buClrTx/>
              <a:buSzTx/>
              <a:buFontTx/>
            </a:pPr>
            <a:r>
              <a:rPr lang="en-US" altLang="zh-CN" sz="2400" b="1" dirty="0"/>
              <a:t>2</a:t>
            </a:r>
            <a:r>
              <a:rPr lang="zh-CN" altLang="en-US" sz="2400" b="1" dirty="0"/>
              <a:t>、</a:t>
            </a:r>
            <a:r>
              <a:rPr lang="en-US" altLang="zh-CN" sz="2400" dirty="0"/>
              <a:t> </a:t>
            </a:r>
            <a:r>
              <a:rPr lang="zh-CN" altLang="en-US" sz="2400" dirty="0"/>
              <a:t>关系型数据库和非关系数据库</a:t>
            </a:r>
            <a:endParaRPr lang="zh-CN" altLang="en-US" sz="2400" dirty="0"/>
          </a:p>
          <a:p>
            <a:pPr indent="0" algn="l" fontAlgn="auto">
              <a:lnSpc>
                <a:spcPts val="3000"/>
              </a:lnSpc>
              <a:buClrTx/>
              <a:buSzTx/>
              <a:buFontTx/>
            </a:pPr>
            <a:r>
              <a:rPr lang="en-US" altLang="zh-CN" sz="2400" b="1" dirty="0"/>
              <a:t>3</a:t>
            </a:r>
            <a:r>
              <a:rPr lang="zh-CN" altLang="en-US" sz="2400" b="1" dirty="0"/>
              <a:t>、</a:t>
            </a:r>
            <a:r>
              <a:rPr lang="en-US" altLang="zh-CN" sz="2400" b="1" dirty="0"/>
              <a:t> </a:t>
            </a:r>
            <a:r>
              <a:rPr lang="zh-CN" altLang="en-US" sz="2400" dirty="0"/>
              <a:t>为什么要使用数据库</a:t>
            </a:r>
            <a:endParaRPr lang="zh-CN" altLang="en-US" sz="2400" dirty="0"/>
          </a:p>
          <a:p>
            <a:pPr indent="0" algn="l" fontAlgn="auto">
              <a:lnSpc>
                <a:spcPts val="3000"/>
              </a:lnSpc>
              <a:buClrTx/>
              <a:buSzTx/>
              <a:buFontTx/>
            </a:pPr>
            <a:r>
              <a:rPr lang="en-US" altLang="zh-CN" sz="2400" b="1" dirty="0"/>
              <a:t>4</a:t>
            </a:r>
            <a:r>
              <a:rPr lang="zh-CN" altLang="en-US" sz="2400" dirty="0"/>
              <a:t>、</a:t>
            </a:r>
            <a:r>
              <a:rPr lang="zh-CN" altLang="en-US" sz="2400" dirty="0"/>
              <a:t>数据库的三大范式</a:t>
            </a:r>
            <a:endParaRPr lang="zh-CN" altLang="en-US" sz="2400" dirty="0"/>
          </a:p>
          <a:p>
            <a:pPr indent="0" algn="l" fontAlgn="auto">
              <a:lnSpc>
                <a:spcPts val="3000"/>
              </a:lnSpc>
              <a:buClrTx/>
              <a:buSzTx/>
              <a:buFontTx/>
            </a:pPr>
            <a:r>
              <a:rPr lang="en-US" altLang="zh-CN" sz="2400" b="1" dirty="0"/>
              <a:t>5</a:t>
            </a:r>
            <a:r>
              <a:rPr lang="zh-CN" altLang="en-US" sz="2400" b="1" dirty="0"/>
              <a:t>、</a:t>
            </a:r>
            <a:r>
              <a:rPr lang="en-US" altLang="zh-CN" sz="2400" dirty="0"/>
              <a:t> </a:t>
            </a:r>
            <a:r>
              <a:rPr lang="zh-CN" altLang="en-US" sz="2400" dirty="0"/>
              <a:t>索引</a:t>
            </a:r>
            <a:endParaRPr lang="zh-CN" altLang="en-US" sz="2400" dirty="0"/>
          </a:p>
          <a:p>
            <a:pPr indent="0" algn="l" fontAlgn="auto">
              <a:lnSpc>
                <a:spcPts val="3000"/>
              </a:lnSpc>
              <a:buClrTx/>
              <a:buSzTx/>
              <a:buFontTx/>
            </a:pPr>
            <a:r>
              <a:rPr lang="en-US" altLang="zh-CN" sz="2400" b="1" dirty="0"/>
              <a:t>6</a:t>
            </a:r>
            <a:r>
              <a:rPr lang="zh-CN" altLang="en-US" sz="2400" b="1" dirty="0"/>
              <a:t>、</a:t>
            </a:r>
            <a:r>
              <a:rPr lang="en-US" altLang="zh-CN" sz="2400" dirty="0"/>
              <a:t> </a:t>
            </a:r>
            <a:r>
              <a:rPr lang="zh-CN" altLang="en-US" sz="2400" dirty="0"/>
              <a:t>事务</a:t>
            </a:r>
            <a:endParaRPr lang="zh-CN" altLang="en-US" sz="2400" dirty="0"/>
          </a:p>
          <a:p>
            <a:pPr indent="0" algn="l" fontAlgn="auto">
              <a:lnSpc>
                <a:spcPts val="3000"/>
              </a:lnSpc>
              <a:buClrTx/>
              <a:buSzTx/>
              <a:buFontTx/>
            </a:pPr>
            <a:r>
              <a:rPr lang="en-US" altLang="zh-CN" sz="2400" b="1" dirty="0"/>
              <a:t>7</a:t>
            </a:r>
            <a:r>
              <a:rPr lang="zh-CN" altLang="en-US" sz="2400" b="1" dirty="0"/>
              <a:t>、</a:t>
            </a:r>
            <a:r>
              <a:rPr lang="en-US" altLang="zh-CN" sz="2400" dirty="0"/>
              <a:t> </a:t>
            </a:r>
            <a:r>
              <a:rPr lang="zh-CN" altLang="en-US" sz="2400" dirty="0"/>
              <a:t>mysql高可用架构：主从模式</a:t>
            </a:r>
            <a:endParaRPr lang="zh-CN" altLang="en-US" sz="2400" dirty="0"/>
          </a:p>
          <a:p>
            <a:pPr indent="0" fontAlgn="auto">
              <a:lnSpc>
                <a:spcPts val="3000"/>
              </a:lnSpc>
            </a:pPr>
            <a:endParaRPr lang="zh-CN" altLang="en-US"/>
          </a:p>
        </p:txBody>
      </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2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2" presetClass="entr" presetSubtype="2" fill="hold" grpId="0" nodeType="withEffect" p14:presetBounceEnd="26000">
                                      <p:stCondLst>
                                        <p:cond delay="250"/>
                                      </p:stCondLst>
                                      <p:childTnLst>
                                        <p:set>
                                          <p:cBhvr>
                                            <p:cTn id="15" dur="1" fill="hold">
                                              <p:stCondLst>
                                                <p:cond delay="0"/>
                                              </p:stCondLst>
                                            </p:cTn>
                                            <p:tgtEl>
                                              <p:spTgt spid="6"/>
                                            </p:tgtEl>
                                            <p:attrNameLst>
                                              <p:attrName>style.visibility</p:attrName>
                                            </p:attrNameLst>
                                          </p:cBhvr>
                                          <p:to>
                                            <p:strVal val="visible"/>
                                          </p:to>
                                        </p:set>
                                        <p:anim calcmode="lin" valueType="num" p14:bounceEnd="26000">
                                          <p:cBhvr additive="base">
                                            <p:cTn id="16" dur="750" fill="hold"/>
                                            <p:tgtEl>
                                              <p:spTgt spid="6"/>
                                            </p:tgtEl>
                                            <p:attrNameLst>
                                              <p:attrName>ppt_x</p:attrName>
                                            </p:attrNameLst>
                                          </p:cBhvr>
                                          <p:tavLst>
                                            <p:tav tm="0">
                                              <p:val>
                                                <p:strVal val="1+#ppt_w/2"/>
                                              </p:val>
                                            </p:tav>
                                            <p:tav tm="100000">
                                              <p:val>
                                                <p:strVal val="#ppt_x"/>
                                              </p:val>
                                            </p:tav>
                                          </p:tavLst>
                                        </p:anim>
                                        <p:anim calcmode="lin" valueType="num" p14:bounceEnd="26000">
                                          <p:cBhvr additive="base">
                                            <p:cTn id="17" dur="750" fill="hold"/>
                                            <p:tgtEl>
                                              <p:spTgt spid="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14:presetBounceEnd="26000">
                                      <p:stCondLst>
                                        <p:cond delay="250"/>
                                      </p:stCondLst>
                                      <p:childTnLst>
                                        <p:set>
                                          <p:cBhvr>
                                            <p:cTn id="19" dur="1" fill="hold">
                                              <p:stCondLst>
                                                <p:cond delay="0"/>
                                              </p:stCondLst>
                                            </p:cTn>
                                            <p:tgtEl>
                                              <p:spTgt spid="10"/>
                                            </p:tgtEl>
                                            <p:attrNameLst>
                                              <p:attrName>style.visibility</p:attrName>
                                            </p:attrNameLst>
                                          </p:cBhvr>
                                          <p:to>
                                            <p:strVal val="visible"/>
                                          </p:to>
                                        </p:set>
                                        <p:anim calcmode="lin" valueType="num" p14:bounceEnd="26000">
                                          <p:cBhvr additive="base">
                                            <p:cTn id="20" dur="750" fill="hold"/>
                                            <p:tgtEl>
                                              <p:spTgt spid="10"/>
                                            </p:tgtEl>
                                            <p:attrNameLst>
                                              <p:attrName>ppt_x</p:attrName>
                                            </p:attrNameLst>
                                          </p:cBhvr>
                                          <p:tavLst>
                                            <p:tav tm="0">
                                              <p:val>
                                                <p:strVal val="1+#ppt_w/2"/>
                                              </p:val>
                                            </p:tav>
                                            <p:tav tm="100000">
                                              <p:val>
                                                <p:strVal val="#ppt_x"/>
                                              </p:val>
                                            </p:tav>
                                          </p:tavLst>
                                        </p:anim>
                                        <p:anim calcmode="lin" valueType="num" p14:bounceEnd="26000">
                                          <p:cBhvr additive="base">
                                            <p:cTn id="21"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2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2" presetClass="entr" presetSubtype="2" fill="hold" grpId="0" nodeType="withEffect">
                                      <p:stCondLst>
                                        <p:cond delay="25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25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750" fill="hold"/>
                                            <p:tgtEl>
                                              <p:spTgt spid="10"/>
                                            </p:tgtEl>
                                            <p:attrNameLst>
                                              <p:attrName>ppt_x</p:attrName>
                                            </p:attrNameLst>
                                          </p:cBhvr>
                                          <p:tavLst>
                                            <p:tav tm="0">
                                              <p:val>
                                                <p:strVal val="1+#ppt_w/2"/>
                                              </p:val>
                                            </p:tav>
                                            <p:tav tm="100000">
                                              <p:val>
                                                <p:strVal val="#ppt_x"/>
                                              </p:val>
                                            </p:tav>
                                          </p:tavLst>
                                        </p:anim>
                                        <p:anim calcmode="lin" valueType="num">
                                          <p:cBhvr additive="base">
                                            <p:cTn id="21"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10"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27480" y="361950"/>
            <a:ext cx="5826760" cy="460375"/>
          </a:xfrm>
          <a:prstGeom prst="rect">
            <a:avLst/>
          </a:prstGeom>
          <a:noFill/>
        </p:spPr>
        <p:txBody>
          <a:bodyPr wrap="square" rtlCol="0">
            <a:spAutoFit/>
          </a:bodyPr>
          <a:lstStyle/>
          <a:p>
            <a:pPr marL="0" algn="ctr">
              <a:buClrTx/>
              <a:buSzTx/>
              <a:buFontTx/>
              <a:buNone/>
            </a:pPr>
            <a:r>
              <a:rPr lang="zh-CN" altLang="en-US" sz="2400">
                <a:sym typeface="+mn-ea"/>
              </a:rPr>
              <a:t>什么是索引</a:t>
            </a:r>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What is an index</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37540" y="1252220"/>
            <a:ext cx="8575040" cy="922020"/>
          </a:xfrm>
          <a:prstGeom prst="rect">
            <a:avLst/>
          </a:prstGeom>
          <a:noFill/>
        </p:spPr>
        <p:txBody>
          <a:bodyPr wrap="square" rtlCol="0" anchor="t">
            <a:spAutoFit/>
          </a:bodyPr>
          <a:p>
            <a:pPr marL="0" indent="0">
              <a:buNone/>
            </a:pPr>
            <a:r>
              <a:rPr lang="zh-CN" altLang="en-US" b="1">
                <a:sym typeface="+mn-ea"/>
              </a:rPr>
              <a:t>索引即目录</a:t>
            </a:r>
            <a:endParaRPr lang="zh-CN" altLang="en-US" b="1"/>
          </a:p>
          <a:p>
            <a:pPr marL="0" indent="0">
              <a:buNone/>
            </a:pPr>
            <a:r>
              <a:rPr lang="zh-CN" altLang="en-US" b="1">
                <a:sym typeface="+mn-ea"/>
              </a:rPr>
              <a:t>常见的索引就像按字母排序的电话本：先按姓氏，再按名字（这就是</a:t>
            </a:r>
            <a:r>
              <a:rPr lang="en-US" altLang="zh-CN" b="1">
                <a:sym typeface="+mn-ea"/>
              </a:rPr>
              <a:t>B-Tree</a:t>
            </a:r>
            <a:r>
              <a:rPr lang="zh-CN" altLang="en-US" b="1">
                <a:sym typeface="+mn-ea"/>
              </a:rPr>
              <a:t>索引的感觉，适合范围查、排序、等值查）</a:t>
            </a:r>
            <a:endParaRPr lang="zh-CN" altLang="en-US" b="1">
              <a:sym typeface="+mn-ea"/>
            </a:endParaRPr>
          </a:p>
        </p:txBody>
      </p:sp>
      <p:pic>
        <p:nvPicPr>
          <p:cNvPr id="4" name="内容占位符 3"/>
          <p:cNvPicPr>
            <a:picLocks noChangeAspect="1"/>
          </p:cNvPicPr>
          <p:nvPr/>
        </p:nvPicPr>
        <p:blipFill>
          <a:blip r:embed="rId1"/>
          <a:stretch>
            <a:fillRect/>
          </a:stretch>
        </p:blipFill>
        <p:spPr>
          <a:xfrm>
            <a:off x="1572895" y="2664460"/>
            <a:ext cx="8229600" cy="271526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27480" y="361950"/>
            <a:ext cx="5826760" cy="460375"/>
          </a:xfrm>
          <a:prstGeom prst="rect">
            <a:avLst/>
          </a:prstGeom>
          <a:noFill/>
        </p:spPr>
        <p:txBody>
          <a:bodyPr wrap="square" rtlCol="0">
            <a:spAutoFit/>
          </a:bodyPr>
          <a:lstStyle/>
          <a:p>
            <a:pPr marL="0" algn="ctr">
              <a:buClrTx/>
              <a:buSzTx/>
              <a:buFontTx/>
              <a:buNone/>
            </a:pPr>
            <a:r>
              <a:rPr lang="zh-CN" altLang="en-US" sz="2400">
                <a:sym typeface="+mn-ea"/>
              </a:rPr>
              <a:t>什么是索引</a:t>
            </a:r>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What is an index</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37540" y="1252220"/>
            <a:ext cx="8575040" cy="922020"/>
          </a:xfrm>
          <a:prstGeom prst="rect">
            <a:avLst/>
          </a:prstGeom>
          <a:noFill/>
        </p:spPr>
        <p:txBody>
          <a:bodyPr wrap="square" rtlCol="0" anchor="t">
            <a:spAutoFit/>
          </a:bodyPr>
          <a:p>
            <a:pPr marL="0" indent="0">
              <a:buNone/>
            </a:pPr>
            <a:r>
              <a:rPr lang="zh-CN" altLang="en-US" b="1">
                <a:sym typeface="+mn-ea"/>
              </a:rPr>
              <a:t>索引即目录</a:t>
            </a:r>
            <a:endParaRPr lang="zh-CN" altLang="en-US" b="1"/>
          </a:p>
          <a:p>
            <a:pPr marL="0" indent="0">
              <a:buNone/>
            </a:pPr>
            <a:r>
              <a:rPr lang="zh-CN" altLang="en-US" b="1">
                <a:sym typeface="+mn-ea"/>
              </a:rPr>
              <a:t>常见的索引就像按字母排序的电话本：先按姓氏，再按名字（这就是</a:t>
            </a:r>
            <a:r>
              <a:rPr lang="en-US" altLang="zh-CN" b="1">
                <a:sym typeface="+mn-ea"/>
              </a:rPr>
              <a:t>B-Tree</a:t>
            </a:r>
            <a:r>
              <a:rPr lang="zh-CN" altLang="en-US" b="1">
                <a:sym typeface="+mn-ea"/>
              </a:rPr>
              <a:t>索引的感觉，适合范围查、排序、等值查）</a:t>
            </a:r>
            <a:endParaRPr lang="zh-CN" altLang="en-US" b="1">
              <a:sym typeface="+mn-ea"/>
            </a:endParaRPr>
          </a:p>
        </p:txBody>
      </p:sp>
      <p:pic>
        <p:nvPicPr>
          <p:cNvPr id="5" name="内容占位符 3"/>
          <p:cNvPicPr>
            <a:picLocks noChangeAspect="1"/>
          </p:cNvPicPr>
          <p:nvPr/>
        </p:nvPicPr>
        <p:blipFill>
          <a:blip r:embed="rId1"/>
          <a:stretch>
            <a:fillRect/>
          </a:stretch>
        </p:blipFill>
        <p:spPr>
          <a:xfrm>
            <a:off x="2064385" y="2291715"/>
            <a:ext cx="6952615" cy="39960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27480" y="361950"/>
            <a:ext cx="5826760" cy="460375"/>
          </a:xfrm>
          <a:prstGeom prst="rect">
            <a:avLst/>
          </a:prstGeom>
          <a:noFill/>
        </p:spPr>
        <p:txBody>
          <a:bodyPr wrap="square" rtlCol="0">
            <a:spAutoFit/>
          </a:bodyPr>
          <a:lstStyle/>
          <a:p>
            <a:pPr marL="0" algn="ctr">
              <a:buClrTx/>
              <a:buSzTx/>
              <a:buFontTx/>
              <a:buNone/>
            </a:pPr>
            <a:r>
              <a:rPr lang="zh-CN" altLang="en-US" sz="2400">
                <a:sym typeface="+mn-ea"/>
              </a:rPr>
              <a:t>什么是索引</a:t>
            </a:r>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What is an index</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37540" y="1252220"/>
            <a:ext cx="8575040" cy="3692525"/>
          </a:xfrm>
          <a:prstGeom prst="rect">
            <a:avLst/>
          </a:prstGeom>
          <a:noFill/>
        </p:spPr>
        <p:txBody>
          <a:bodyPr wrap="square" rtlCol="0" anchor="t">
            <a:spAutoFit/>
          </a:bodyPr>
          <a:p>
            <a:pPr marL="0" indent="0">
              <a:buNone/>
            </a:pPr>
            <a:r>
              <a:rPr lang="zh-CN" altLang="en-US" b="1">
                <a:sym typeface="+mn-ea"/>
              </a:rPr>
              <a:t>好处（读快）：</a:t>
            </a:r>
            <a:endParaRPr lang="zh-CN" altLang="en-US" b="1"/>
          </a:p>
          <a:p>
            <a:pPr marL="0" indent="0">
              <a:buNone/>
            </a:pPr>
            <a:endParaRPr lang="en-US" altLang="zh-CN" b="1"/>
          </a:p>
          <a:p>
            <a:pPr marL="0" indent="0">
              <a:buNone/>
            </a:pPr>
            <a:r>
              <a:rPr lang="en-US" altLang="zh-CN" b="1">
                <a:sym typeface="+mn-ea"/>
              </a:rPr>
              <a:t>WHERE </a:t>
            </a:r>
            <a:r>
              <a:rPr lang="zh-CN" altLang="en-US" b="1">
                <a:sym typeface="+mn-ea"/>
              </a:rPr>
              <a:t>条件、</a:t>
            </a:r>
            <a:r>
              <a:rPr lang="en-US" altLang="zh-CN" b="1">
                <a:sym typeface="+mn-ea"/>
              </a:rPr>
              <a:t>JOIN</a:t>
            </a:r>
            <a:r>
              <a:rPr lang="zh-CN" altLang="en-US" b="1">
                <a:sym typeface="+mn-ea"/>
              </a:rPr>
              <a:t>、</a:t>
            </a:r>
            <a:r>
              <a:rPr lang="en-US" altLang="zh-CN" b="1">
                <a:sym typeface="+mn-ea"/>
              </a:rPr>
              <a:t>ORDER BY</a:t>
            </a:r>
            <a:r>
              <a:rPr lang="zh-CN" altLang="en-US" b="1">
                <a:sym typeface="+mn-ea"/>
              </a:rPr>
              <a:t>、</a:t>
            </a:r>
            <a:r>
              <a:rPr lang="en-US" altLang="zh-CN" b="1">
                <a:sym typeface="+mn-ea"/>
              </a:rPr>
              <a:t>GROUP BY </a:t>
            </a:r>
            <a:r>
              <a:rPr lang="zh-CN" altLang="en-US" b="1">
                <a:sym typeface="+mn-ea"/>
              </a:rPr>
              <a:t>都可能更快；</a:t>
            </a:r>
            <a:endParaRPr lang="zh-CN" altLang="en-US" b="1"/>
          </a:p>
          <a:p>
            <a:pPr marL="0" indent="0">
              <a:buNone/>
            </a:pPr>
            <a:endParaRPr lang="en-US" altLang="zh-CN" b="1"/>
          </a:p>
          <a:p>
            <a:pPr marL="0" indent="0">
              <a:buNone/>
            </a:pPr>
            <a:r>
              <a:rPr lang="zh-CN" altLang="en-US" b="1">
                <a:sym typeface="+mn-ea"/>
              </a:rPr>
              <a:t>有时能做到覆盖索引：要的列都在索引里，不用回到</a:t>
            </a:r>
            <a:r>
              <a:rPr lang="en-US" altLang="zh-CN" b="1">
                <a:sym typeface="+mn-ea"/>
              </a:rPr>
              <a:t>“</a:t>
            </a:r>
            <a:r>
              <a:rPr lang="zh-CN" altLang="en-US" b="1">
                <a:sym typeface="+mn-ea"/>
              </a:rPr>
              <a:t>正文</a:t>
            </a:r>
            <a:r>
              <a:rPr lang="en-US" altLang="zh-CN" b="1">
                <a:sym typeface="+mn-ea"/>
              </a:rPr>
              <a:t>”</a:t>
            </a:r>
            <a:r>
              <a:rPr lang="zh-CN" altLang="en-US" b="1">
                <a:sym typeface="+mn-ea"/>
              </a:rPr>
              <a:t>（表）翻页。</a:t>
            </a:r>
            <a:endParaRPr lang="zh-CN" altLang="en-US" b="1"/>
          </a:p>
          <a:p>
            <a:pPr marL="0" indent="0">
              <a:buNone/>
            </a:pPr>
            <a:endParaRPr lang="en-US" altLang="zh-CN" b="1"/>
          </a:p>
          <a:p>
            <a:pPr marL="0" indent="0">
              <a:buNone/>
            </a:pPr>
            <a:r>
              <a:rPr lang="zh-CN" altLang="en-US" b="1">
                <a:sym typeface="+mn-ea"/>
              </a:rPr>
              <a:t>代价（写慢</a:t>
            </a:r>
            <a:r>
              <a:rPr lang="en-US" altLang="zh-CN" b="1">
                <a:sym typeface="+mn-ea"/>
              </a:rPr>
              <a:t> + </a:t>
            </a:r>
            <a:r>
              <a:rPr lang="zh-CN" altLang="en-US" b="1">
                <a:sym typeface="+mn-ea"/>
              </a:rPr>
              <a:t>占空间）：</a:t>
            </a:r>
            <a:endParaRPr lang="zh-CN" altLang="en-US" b="1"/>
          </a:p>
          <a:p>
            <a:pPr marL="0" indent="0">
              <a:buNone/>
            </a:pPr>
            <a:endParaRPr lang="en-US" altLang="zh-CN" b="1"/>
          </a:p>
          <a:p>
            <a:pPr marL="0" indent="0">
              <a:buNone/>
            </a:pPr>
            <a:r>
              <a:rPr lang="zh-CN" altLang="en-US" b="1">
                <a:sym typeface="+mn-ea"/>
              </a:rPr>
              <a:t>每次</a:t>
            </a:r>
            <a:r>
              <a:rPr lang="en-US" altLang="zh-CN" b="1">
                <a:sym typeface="+mn-ea"/>
              </a:rPr>
              <a:t> INSERT/UPDATE/DELETE </a:t>
            </a:r>
            <a:r>
              <a:rPr lang="zh-CN" altLang="en-US" b="1">
                <a:sym typeface="+mn-ea"/>
              </a:rPr>
              <a:t>都要同步更新索引（相当于给电话本插页</a:t>
            </a:r>
            <a:r>
              <a:rPr lang="en-US" altLang="zh-CN" b="1">
                <a:sym typeface="+mn-ea"/>
              </a:rPr>
              <a:t>/</a:t>
            </a:r>
            <a:r>
              <a:rPr lang="zh-CN" altLang="en-US" b="1">
                <a:sym typeface="+mn-ea"/>
              </a:rPr>
              <a:t>改顺序）；</a:t>
            </a:r>
            <a:endParaRPr lang="zh-CN" altLang="en-US" b="1"/>
          </a:p>
          <a:p>
            <a:pPr marL="0" indent="0">
              <a:buNone/>
            </a:pPr>
            <a:endParaRPr lang="en-US" altLang="zh-CN" b="1"/>
          </a:p>
          <a:p>
            <a:pPr marL="0" indent="0">
              <a:buNone/>
            </a:pPr>
            <a:r>
              <a:rPr lang="zh-CN" altLang="en-US" b="1">
                <a:sym typeface="+mn-ea"/>
              </a:rPr>
              <a:t>索引文件也占磁盘。</a:t>
            </a:r>
            <a:endParaRPr lang="zh-CN" altLang="en-US" b="1"/>
          </a:p>
          <a:p>
            <a:pPr marL="0" indent="0">
              <a:buNone/>
            </a:pPr>
            <a:endParaRPr lang="zh-CN" altLang="en-US" b="1"/>
          </a:p>
          <a:p>
            <a:pPr marL="0" indent="0">
              <a:buNone/>
            </a:pPr>
            <a:r>
              <a:rPr lang="zh-CN" altLang="en-US" b="1">
                <a:sym typeface="+mn-ea"/>
              </a:rPr>
              <a:t>👉</a:t>
            </a:r>
            <a:r>
              <a:rPr lang="en-US" altLang="zh-CN" b="1">
                <a:sym typeface="+mn-ea"/>
              </a:rPr>
              <a:t>  </a:t>
            </a:r>
            <a:r>
              <a:rPr lang="zh-CN" altLang="en-US" b="1">
                <a:sym typeface="+mn-ea"/>
              </a:rPr>
              <a:t>经验：读多写少的表多建索引，写多的表克制一点。</a:t>
            </a:r>
            <a:endParaRPr lang="zh-CN" altLang="en-US" b="1">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3"/>
          <p:cNvSpPr/>
          <p:nvPr/>
        </p:nvSpPr>
        <p:spPr>
          <a:xfrm flipH="1">
            <a:off x="5739342" y="0"/>
            <a:ext cx="6343650" cy="6858000"/>
          </a:xfrm>
          <a:prstGeom prst="homePlate">
            <a:avLst>
              <a:gd name="adj" fmla="val 29880"/>
            </a:avLst>
          </a:prstGeom>
          <a:solidFill>
            <a:srgbClr val="2E265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42517" r="4376"/>
          <a:stretch>
            <a:fillRect/>
          </a:stretch>
        </p:blipFill>
        <p:spPr>
          <a:xfrm flipH="1">
            <a:off x="6200775" y="0"/>
            <a:ext cx="5991225" cy="6858000"/>
          </a:xfrm>
          <a:custGeom>
            <a:avLst/>
            <a:gdLst>
              <a:gd name="connsiteX0" fmla="*/ 0 w 6343650"/>
              <a:gd name="connsiteY0" fmla="*/ 0 h 6858000"/>
              <a:gd name="connsiteX1" fmla="*/ 4370077 w 6343650"/>
              <a:gd name="connsiteY1" fmla="*/ 0 h 6858000"/>
              <a:gd name="connsiteX2" fmla="*/ 6343650 w 6343650"/>
              <a:gd name="connsiteY2" fmla="*/ 3429000 h 6858000"/>
              <a:gd name="connsiteX3" fmla="*/ 4370077 w 6343650"/>
              <a:gd name="connsiteY3" fmla="*/ 6858000 h 6858000"/>
              <a:gd name="connsiteX4" fmla="*/ 0 w 63436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3650" h="6858000">
                <a:moveTo>
                  <a:pt x="0" y="0"/>
                </a:moveTo>
                <a:lnTo>
                  <a:pt x="4370077" y="0"/>
                </a:lnTo>
                <a:lnTo>
                  <a:pt x="6343650" y="3429000"/>
                </a:lnTo>
                <a:lnTo>
                  <a:pt x="4370077" y="6858000"/>
                </a:lnTo>
                <a:lnTo>
                  <a:pt x="0" y="6858000"/>
                </a:lnTo>
                <a:close/>
              </a:path>
            </a:pathLst>
          </a:custGeom>
          <a:ln w="25400">
            <a:solidFill>
              <a:schemeClr val="bg1">
                <a:alpha val="80000"/>
              </a:schemeClr>
            </a:solidFill>
          </a:ln>
        </p:spPr>
      </p:pic>
      <p:sp>
        <p:nvSpPr>
          <p:cNvPr id="6" name="文本框 5"/>
          <p:cNvSpPr txBox="1"/>
          <p:nvPr/>
        </p:nvSpPr>
        <p:spPr>
          <a:xfrm>
            <a:off x="1129241" y="1743112"/>
            <a:ext cx="3302000" cy="768350"/>
          </a:xfrm>
          <a:prstGeom prst="rect">
            <a:avLst/>
          </a:prstGeom>
          <a:noFill/>
        </p:spPr>
        <p:txBody>
          <a:bodyPr wrap="square" rtlCol="0">
            <a:spAutoFit/>
          </a:bodyPr>
          <a:lstStyle/>
          <a:p>
            <a:pPr algn="ctr"/>
            <a:r>
              <a:rPr lang="en-US" altLang="zh-CN" sz="4400" dirty="0">
                <a:solidFill>
                  <a:srgbClr val="2E2657"/>
                </a:solidFill>
                <a:latin typeface="微软雅黑" panose="020B0503020204020204" pitchFamily="34" charset="-122"/>
                <a:ea typeface="微软雅黑" panose="020B0503020204020204" pitchFamily="34" charset="-122"/>
              </a:rPr>
              <a:t>PART 06</a:t>
            </a:r>
            <a:endParaRPr lang="zh-CN" altLang="en-US" sz="4400" dirty="0">
              <a:solidFill>
                <a:srgbClr val="2E2657"/>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0530" y="2968625"/>
            <a:ext cx="4700270" cy="460375"/>
          </a:xfrm>
          <a:prstGeom prst="rect">
            <a:avLst/>
          </a:prstGeom>
          <a:noFill/>
        </p:spPr>
        <p:txBody>
          <a:bodyPr wrap="square" rtlCol="0">
            <a:spAutoFit/>
          </a:bodyPr>
          <a:lstStyle/>
          <a:p>
            <a:pPr marL="0" algn="ctr">
              <a:buClrTx/>
              <a:buSzTx/>
              <a:buFontTx/>
              <a:buNone/>
            </a:pPr>
            <a:r>
              <a:rPr lang="en-US" altLang="zh-CN" sz="2400" dirty="0">
                <a:solidFill>
                  <a:srgbClr val="2E2657"/>
                </a:solidFill>
                <a:latin typeface="微软雅黑" panose="020B0503020204020204" pitchFamily="34" charset="-122"/>
                <a:ea typeface="微软雅黑" panose="020B0503020204020204" pitchFamily="34" charset="-122"/>
                <a:sym typeface="+mn-ea"/>
              </a:rPr>
              <a:t>什么是数据库事务</a:t>
            </a:r>
            <a:endParaRPr lang="en-US" altLang="zh-CN" sz="2400" dirty="0">
              <a:solidFill>
                <a:srgbClr val="2E2657"/>
              </a:solidFill>
              <a:latin typeface="微软雅黑" panose="020B0503020204020204" pitchFamily="34" charset="-122"/>
              <a:ea typeface="微软雅黑" panose="020B0503020204020204" pitchFamily="34" charset="-122"/>
            </a:endParaRPr>
          </a:p>
        </p:txBody>
      </p:sp>
      <p:cxnSp>
        <p:nvCxnSpPr>
          <p:cNvPr id="10" name="直接连接符 9"/>
          <p:cNvCxnSpPr>
            <a:stCxn id="4" idx="3"/>
          </p:cNvCxnSpPr>
          <p:nvPr/>
        </p:nvCxnSpPr>
        <p:spPr>
          <a:xfrm flipH="1" flipV="1">
            <a:off x="3352800" y="-209550"/>
            <a:ext cx="2386542" cy="3638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4" idx="3"/>
          </p:cNvCxnSpPr>
          <p:nvPr/>
        </p:nvCxnSpPr>
        <p:spPr>
          <a:xfrm flipH="1">
            <a:off x="3543300" y="3429000"/>
            <a:ext cx="2196042" cy="3429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63058" y="-593348"/>
            <a:ext cx="3543300" cy="3638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02255" y="4053624"/>
            <a:ext cx="4803776" cy="35221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等腰三角形 16"/>
          <p:cNvSpPr/>
          <p:nvPr/>
        </p:nvSpPr>
        <p:spPr>
          <a:xfrm rot="10800000">
            <a:off x="2691715" y="2690798"/>
            <a:ext cx="177054" cy="152632"/>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outVertical)">
                                      <p:cBhvr>
                                        <p:cTn id="14" dur="500"/>
                                        <p:tgtEl>
                                          <p:spTgt spid="6"/>
                                        </p:tgtEl>
                                      </p:cBhvr>
                                    </p:animEffect>
                                  </p:childTnLst>
                                </p:cTn>
                              </p:par>
                              <p:par>
                                <p:cTn id="15" presetID="22" presetClass="entr" presetSubtype="1" fill="hold" grpId="0"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P spid="17"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51230" y="361950"/>
            <a:ext cx="5826760" cy="460375"/>
          </a:xfrm>
          <a:prstGeom prst="rect">
            <a:avLst/>
          </a:prstGeom>
          <a:noFill/>
        </p:spPr>
        <p:txBody>
          <a:bodyPr wrap="square" rtlCol="0">
            <a:spAutoFit/>
          </a:bodyPr>
          <a:lstStyle/>
          <a:p>
            <a:pPr marL="0" algn="ctr">
              <a:buClrTx/>
              <a:buSzTx/>
              <a:buFontTx/>
              <a:buNone/>
            </a:pPr>
            <a:r>
              <a:rPr lang="en-US" altLang="zh-CN" sz="2400" dirty="0">
                <a:solidFill>
                  <a:srgbClr val="2E2657"/>
                </a:solidFill>
                <a:latin typeface="微软雅黑" panose="020B0503020204020204" pitchFamily="34" charset="-122"/>
                <a:ea typeface="微软雅黑" panose="020B0503020204020204" pitchFamily="34" charset="-122"/>
                <a:sym typeface="+mn-ea"/>
              </a:rPr>
              <a:t>什么是数据库事务</a:t>
            </a:r>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What is a database transaction</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37540" y="1252220"/>
            <a:ext cx="8575040" cy="2584450"/>
          </a:xfrm>
          <a:prstGeom prst="rect">
            <a:avLst/>
          </a:prstGeom>
          <a:noFill/>
        </p:spPr>
        <p:txBody>
          <a:bodyPr wrap="square" rtlCol="0" anchor="t">
            <a:spAutoFit/>
          </a:bodyPr>
          <a:p>
            <a:pPr marL="0" indent="0">
              <a:buNone/>
            </a:pPr>
            <a:r>
              <a:rPr lang="zh-CN" altLang="en-US" b="1">
                <a:sym typeface="+mn-ea"/>
              </a:rPr>
              <a:t>一组数据库操作命令的集合</a:t>
            </a:r>
            <a:endParaRPr lang="zh-CN" altLang="en-US" b="1"/>
          </a:p>
          <a:p>
            <a:pPr marL="0" indent="0">
              <a:buNone/>
            </a:pPr>
            <a:endParaRPr lang="zh-CN" altLang="en-US" b="1"/>
          </a:p>
          <a:p>
            <a:pPr marL="0" indent="0">
              <a:buNone/>
            </a:pPr>
            <a:r>
              <a:rPr lang="zh-CN" altLang="en-US" b="1">
                <a:sym typeface="+mn-ea"/>
              </a:rPr>
              <a:t>其执行的结果必须使数据库从一种一致性状态变到另一种一致性状态。</a:t>
            </a:r>
            <a:endParaRPr lang="zh-CN" altLang="en-US" b="1"/>
          </a:p>
          <a:p>
            <a:pPr marL="0" indent="0">
              <a:buNone/>
            </a:pPr>
            <a:endParaRPr lang="zh-CN" altLang="en-US" b="1"/>
          </a:p>
          <a:p>
            <a:pPr marL="0" indent="0">
              <a:buNone/>
            </a:pPr>
            <a:r>
              <a:rPr lang="zh-CN" altLang="en-US" b="1">
                <a:sym typeface="+mn-ea"/>
              </a:rPr>
              <a:t>事务把所有的命令作为一个整体一起向系统提交或撤销操作请求，即这一组数据库命令要么都执行，要么都不执行，因此事务是一个不可分割的工作逻辑单元。</a:t>
            </a:r>
            <a:endParaRPr lang="zh-CN" altLang="en-US" b="1"/>
          </a:p>
          <a:p>
            <a:pPr marL="0" indent="0">
              <a:buNone/>
            </a:pPr>
            <a:endParaRPr lang="zh-CN" altLang="en-US" b="1"/>
          </a:p>
          <a:p>
            <a:pPr marL="0" indent="0">
              <a:buNone/>
            </a:pPr>
            <a:r>
              <a:rPr lang="zh-CN" altLang="en-US" b="1">
                <a:sym typeface="+mn-ea"/>
              </a:rPr>
              <a:t>如果任意一个操作失败，那么整组操作即为失败，会回到操作前状态或者是上一个节点。</a:t>
            </a:r>
            <a:endParaRPr lang="zh-CN" altLang="en-US" b="1">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540" y="320040"/>
            <a:ext cx="5826760" cy="460375"/>
          </a:xfrm>
          <a:prstGeom prst="rect">
            <a:avLst/>
          </a:prstGeom>
          <a:noFill/>
        </p:spPr>
        <p:txBody>
          <a:bodyPr wrap="square" rtlCol="0">
            <a:spAutoFit/>
          </a:bodyPr>
          <a:lstStyle/>
          <a:p>
            <a:pPr marL="0" indent="0">
              <a:buNone/>
            </a:pPr>
            <a:r>
              <a:rPr lang="en-US" altLang="zh-CN" sz="2400" dirty="0">
                <a:solidFill>
                  <a:srgbClr val="2E2657"/>
                </a:solidFill>
                <a:latin typeface="微软雅黑" panose="020B0503020204020204" pitchFamily="34" charset="-122"/>
                <a:ea typeface="微软雅黑" panose="020B0503020204020204" pitchFamily="34" charset="-122"/>
                <a:sym typeface="+mn-ea"/>
              </a:rPr>
              <a:t>事务的四大特性</a:t>
            </a:r>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Four characteristics of transactions</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37540" y="1252220"/>
            <a:ext cx="10345420" cy="3969385"/>
          </a:xfrm>
          <a:prstGeom prst="rect">
            <a:avLst/>
          </a:prstGeom>
          <a:noFill/>
        </p:spPr>
        <p:txBody>
          <a:bodyPr wrap="square" rtlCol="0" anchor="t">
            <a:spAutoFit/>
          </a:bodyPr>
          <a:p>
            <a:pPr marL="0" indent="0">
              <a:buNone/>
            </a:pPr>
            <a:r>
              <a:rPr lang="zh-CN" altLang="en-US" b="1">
                <a:sym typeface="+mn-ea"/>
              </a:rPr>
              <a:t>原子性：</a:t>
            </a:r>
            <a:endParaRPr lang="en-US" altLang="zh-CN" b="1"/>
          </a:p>
          <a:p>
            <a:pPr marL="0" indent="0">
              <a:buNone/>
            </a:pPr>
            <a:r>
              <a:rPr lang="zh-CN" altLang="en-US" b="1">
                <a:sym typeface="+mn-ea"/>
              </a:rPr>
              <a:t>事务是最小的执行单位，不可分割的（原子的）。事务的原子性确保动作要么全部执行，要么全部不执行。</a:t>
            </a:r>
            <a:endParaRPr lang="zh-CN" altLang="en-US" b="1"/>
          </a:p>
          <a:p>
            <a:pPr marL="0" indent="0">
              <a:buNone/>
            </a:pPr>
            <a:endParaRPr lang="en-US" altLang="zh-CN" b="1"/>
          </a:p>
          <a:p>
            <a:pPr marL="0" indent="0">
              <a:buNone/>
            </a:pPr>
            <a:r>
              <a:rPr lang="zh-CN" altLang="en-US" b="1">
                <a:sym typeface="+mn-ea"/>
              </a:rPr>
              <a:t>以</a:t>
            </a:r>
            <a:r>
              <a:rPr lang="en-US" altLang="zh-CN" b="1">
                <a:sym typeface="+mn-ea"/>
              </a:rPr>
              <a:t> </a:t>
            </a:r>
            <a:r>
              <a:rPr lang="zh-CN" altLang="en-US" b="1">
                <a:sym typeface="+mn-ea"/>
              </a:rPr>
              <a:t>银行转账</a:t>
            </a:r>
            <a:r>
              <a:rPr lang="en-US" altLang="zh-CN" b="1">
                <a:sym typeface="+mn-ea"/>
              </a:rPr>
              <a:t> </a:t>
            </a:r>
            <a:r>
              <a:rPr lang="zh-CN" altLang="en-US" b="1">
                <a:sym typeface="+mn-ea"/>
              </a:rPr>
              <a:t>事务为例，如果该事务提交了，则这两个账户的数据将会更新；如果由于某种原因，事务在成功更新这两个账户之前终止了，则不会更新这两个账户的余额，并且会</a:t>
            </a:r>
            <a:r>
              <a:rPr lang="en-US" altLang="zh-CN" b="1">
                <a:sym typeface="+mn-ea"/>
              </a:rPr>
              <a:t> </a:t>
            </a:r>
            <a:r>
              <a:rPr lang="zh-CN" altLang="en-US" b="1">
                <a:sym typeface="+mn-ea"/>
              </a:rPr>
              <a:t>撤销</a:t>
            </a:r>
            <a:r>
              <a:rPr lang="en-US" altLang="zh-CN" b="1">
                <a:sym typeface="+mn-ea"/>
              </a:rPr>
              <a:t> </a:t>
            </a:r>
            <a:r>
              <a:rPr lang="zh-CN" altLang="en-US" b="1">
                <a:sym typeface="+mn-ea"/>
              </a:rPr>
              <a:t>对任何账户余额的修改，回到此操作前状态，即事务不能部分提交。</a:t>
            </a:r>
            <a:endParaRPr lang="en-US" altLang="zh-CN" b="1"/>
          </a:p>
          <a:p>
            <a:pPr marL="0" indent="0">
              <a:buNone/>
            </a:pPr>
            <a:endParaRPr lang="zh-CN" altLang="en-US" b="1"/>
          </a:p>
          <a:p>
            <a:pPr marL="0" indent="0">
              <a:buNone/>
            </a:pPr>
            <a:r>
              <a:rPr lang="zh-CN" altLang="en-US" b="1">
                <a:sym typeface="+mn-ea"/>
              </a:rPr>
              <a:t>一致性：</a:t>
            </a:r>
            <a:endParaRPr lang="en-US" altLang="zh-CN" b="1"/>
          </a:p>
          <a:p>
            <a:pPr marL="0" indent="0">
              <a:buNone/>
            </a:pPr>
            <a:r>
              <a:rPr lang="zh-CN" altLang="en-US" b="1">
                <a:sym typeface="+mn-ea"/>
              </a:rPr>
              <a:t>当事务完成时，数据必须处于一致状态，多个事务对同一个数据读取的结果是相同的。</a:t>
            </a:r>
            <a:endParaRPr lang="zh-CN" altLang="en-US" b="1"/>
          </a:p>
          <a:p>
            <a:pPr marL="0" indent="0">
              <a:buNone/>
            </a:pPr>
            <a:endParaRPr lang="en-US" altLang="zh-CN" b="1"/>
          </a:p>
          <a:p>
            <a:pPr marL="0" indent="0">
              <a:buNone/>
            </a:pPr>
            <a:r>
              <a:rPr lang="zh-CN" altLang="en-US" b="1">
                <a:sym typeface="+mn-ea"/>
              </a:rPr>
              <a:t>以银行转账事务事务为例。在事务开始之前，所有</a:t>
            </a:r>
            <a:r>
              <a:rPr lang="en-US" altLang="zh-CN" b="1">
                <a:sym typeface="+mn-ea"/>
              </a:rPr>
              <a:t> </a:t>
            </a:r>
            <a:r>
              <a:rPr lang="zh-CN" altLang="en-US" b="1">
                <a:sym typeface="+mn-ea"/>
              </a:rPr>
              <a:t>账户余额的总额处于一致状态。在事务进行的过程中，一个账户余额减少了，而另一个账户余额尚未修改。因此，所有账户余额的总额处于不一致状态。但是当事务完成以后，账户余额的总额再次恢复到一致状态。</a:t>
            </a:r>
            <a:endParaRPr lang="zh-CN" altLang="en-US" b="1">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540" y="320040"/>
            <a:ext cx="5826760" cy="460375"/>
          </a:xfrm>
          <a:prstGeom prst="rect">
            <a:avLst/>
          </a:prstGeom>
          <a:noFill/>
        </p:spPr>
        <p:txBody>
          <a:bodyPr wrap="square" rtlCol="0">
            <a:spAutoFit/>
          </a:bodyPr>
          <a:lstStyle/>
          <a:p>
            <a:pPr marL="0" indent="0">
              <a:buNone/>
            </a:pPr>
            <a:r>
              <a:rPr lang="en-US" altLang="zh-CN" sz="2400" dirty="0">
                <a:solidFill>
                  <a:srgbClr val="2E2657"/>
                </a:solidFill>
                <a:latin typeface="微软雅黑" panose="020B0503020204020204" pitchFamily="34" charset="-122"/>
                <a:ea typeface="微软雅黑" panose="020B0503020204020204" pitchFamily="34" charset="-122"/>
                <a:sym typeface="+mn-ea"/>
              </a:rPr>
              <a:t>事务的四大特性</a:t>
            </a:r>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Four characteristics of transactions</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37540" y="1252220"/>
            <a:ext cx="10345420" cy="3138170"/>
          </a:xfrm>
          <a:prstGeom prst="rect">
            <a:avLst/>
          </a:prstGeom>
          <a:noFill/>
        </p:spPr>
        <p:txBody>
          <a:bodyPr wrap="square" rtlCol="0" anchor="t">
            <a:spAutoFit/>
          </a:bodyPr>
          <a:p>
            <a:pPr marL="0" indent="0">
              <a:buNone/>
            </a:pPr>
            <a:r>
              <a:rPr lang="zh-CN" altLang="en-US" b="1">
                <a:sym typeface="+mn-ea"/>
              </a:rPr>
              <a:t>隔离性：</a:t>
            </a:r>
            <a:endParaRPr lang="zh-CN" altLang="en-US" b="1">
              <a:sym typeface="+mn-ea"/>
            </a:endParaRPr>
          </a:p>
          <a:p>
            <a:pPr marL="0" indent="0">
              <a:buNone/>
            </a:pPr>
            <a:endParaRPr lang="en-US" altLang="zh-CN" b="1"/>
          </a:p>
          <a:p>
            <a:pPr marL="0" indent="0">
              <a:buNone/>
            </a:pPr>
            <a:r>
              <a:rPr lang="zh-CN" altLang="en-US" b="1">
                <a:sym typeface="+mn-ea"/>
              </a:rPr>
              <a:t>并发访问数据库</a:t>
            </a:r>
            <a:r>
              <a:rPr lang="en-US" altLang="zh-CN" b="1">
                <a:sym typeface="+mn-ea"/>
              </a:rPr>
              <a:t> </a:t>
            </a:r>
            <a:r>
              <a:rPr lang="zh-CN" altLang="en-US" b="1">
                <a:sym typeface="+mn-ea"/>
              </a:rPr>
              <a:t>时，一个用户的事务不被其他事务所干扰，各个事务不干涉内部的数据。</a:t>
            </a:r>
            <a:endParaRPr lang="zh-CN" altLang="en-US" b="1"/>
          </a:p>
          <a:p>
            <a:pPr marL="0" indent="0">
              <a:buNone/>
            </a:pPr>
            <a:endParaRPr lang="en-US" altLang="zh-CN" b="1"/>
          </a:p>
          <a:p>
            <a:pPr marL="0" indent="0">
              <a:buNone/>
            </a:pPr>
            <a:r>
              <a:rPr lang="zh-CN" altLang="en-US" b="1">
                <a:sym typeface="+mn-ea"/>
              </a:rPr>
              <a:t>修改数据的事务可以在另一个使用相同数据的事务开始之前访问这些数据，或者在另一个使用相同数据的事务结束之后访问这些数据。</a:t>
            </a:r>
            <a:endParaRPr lang="zh-CN" altLang="en-US" b="1"/>
          </a:p>
          <a:p>
            <a:pPr marL="0" indent="0">
              <a:buNone/>
            </a:pPr>
            <a:endParaRPr lang="en-US" altLang="zh-CN" b="1"/>
          </a:p>
          <a:p>
            <a:pPr marL="0" indent="0">
              <a:buNone/>
            </a:pPr>
            <a:r>
              <a:rPr lang="zh-CN" altLang="en-US" b="1">
                <a:sym typeface="+mn-ea"/>
              </a:rPr>
              <a:t>持久性：</a:t>
            </a:r>
            <a:endParaRPr lang="zh-CN" altLang="en-US" b="1"/>
          </a:p>
          <a:p>
            <a:pPr marL="0" indent="0">
              <a:buNone/>
            </a:pPr>
            <a:endParaRPr lang="en-US" altLang="zh-CN" b="1"/>
          </a:p>
          <a:p>
            <a:pPr marL="0" indent="0">
              <a:buNone/>
            </a:pPr>
            <a:r>
              <a:rPr lang="zh-CN" altLang="en-US" b="1">
                <a:sym typeface="+mn-ea"/>
              </a:rPr>
              <a:t>一个事务被提交之后，它对数据库中数据的改变是持久的，即使数据库发生故障也不应该对其有任何影响。</a:t>
            </a:r>
            <a:endParaRPr lang="zh-CN" altLang="en-US" b="1">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540" y="320040"/>
            <a:ext cx="5826760" cy="460375"/>
          </a:xfrm>
          <a:prstGeom prst="rect">
            <a:avLst/>
          </a:prstGeom>
          <a:noFill/>
        </p:spPr>
        <p:txBody>
          <a:bodyPr wrap="square" rtlCol="0">
            <a:spAutoFit/>
          </a:bodyPr>
          <a:lstStyle/>
          <a:p>
            <a:pPr marL="0" indent="0">
              <a:buNone/>
            </a:pPr>
            <a:r>
              <a:rPr lang="en-US" altLang="zh-CN" sz="2400" dirty="0">
                <a:solidFill>
                  <a:srgbClr val="2E2657"/>
                </a:solidFill>
                <a:latin typeface="微软雅黑" panose="020B0503020204020204" pitchFamily="34" charset="-122"/>
                <a:ea typeface="微软雅黑" panose="020B0503020204020204" pitchFamily="34" charset="-122"/>
                <a:sym typeface="+mn-ea"/>
              </a:rPr>
              <a:t>事务之间的相互影响</a:t>
            </a:r>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Interactions between transactions</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37540" y="1252220"/>
            <a:ext cx="10345420" cy="4523105"/>
          </a:xfrm>
          <a:prstGeom prst="rect">
            <a:avLst/>
          </a:prstGeom>
          <a:noFill/>
        </p:spPr>
        <p:txBody>
          <a:bodyPr wrap="square" rtlCol="0" anchor="t">
            <a:spAutoFit/>
          </a:bodyPr>
          <a:p>
            <a:pPr marL="0" indent="0">
              <a:buNone/>
            </a:pPr>
            <a:r>
              <a:rPr lang="zh-CN" altLang="en-US" b="1">
                <a:sym typeface="+mn-ea"/>
              </a:rPr>
              <a:t>脏读（</a:t>
            </a:r>
            <a:r>
              <a:rPr lang="en-US" altLang="zh-CN" b="1">
                <a:sym typeface="+mn-ea"/>
              </a:rPr>
              <a:t>Dirty Read</a:t>
            </a:r>
            <a:r>
              <a:rPr lang="zh-CN" altLang="en-US" b="1">
                <a:sym typeface="+mn-ea"/>
              </a:rPr>
              <a:t>）</a:t>
            </a:r>
            <a:endParaRPr lang="zh-CN" altLang="en-US" b="1"/>
          </a:p>
          <a:p>
            <a:pPr marL="0" indent="0">
              <a:buNone/>
            </a:pPr>
            <a:endParaRPr lang="en-US" altLang="zh-CN" b="1"/>
          </a:p>
          <a:p>
            <a:pPr marL="0" indent="0">
              <a:buNone/>
            </a:pPr>
            <a:r>
              <a:rPr lang="zh-CN" altLang="en-US" b="1">
                <a:sym typeface="+mn-ea"/>
              </a:rPr>
              <a:t>一个事务读取了另一个事务未提交的数据。</a:t>
            </a:r>
            <a:endParaRPr lang="zh-CN" altLang="en-US" b="1"/>
          </a:p>
          <a:p>
            <a:pPr marL="0" indent="0">
              <a:buNone/>
            </a:pPr>
            <a:endParaRPr lang="zh-CN" altLang="en-US" b="1"/>
          </a:p>
          <a:p>
            <a:pPr marL="0" indent="0">
              <a:buNone/>
            </a:pPr>
            <a:r>
              <a:rPr lang="zh-CN" altLang="en-US" b="1">
                <a:sym typeface="+mn-ea"/>
              </a:rPr>
              <a:t>例：</a:t>
            </a:r>
            <a:endParaRPr lang="zh-CN" altLang="en-US" b="1"/>
          </a:p>
          <a:p>
            <a:pPr marL="0" indent="0">
              <a:buNone/>
            </a:pPr>
            <a:r>
              <a:rPr lang="zh-CN" altLang="en-US" b="1">
                <a:sym typeface="+mn-ea"/>
              </a:rPr>
              <a:t>事务</a:t>
            </a:r>
            <a:r>
              <a:rPr lang="en-US" altLang="zh-CN" b="1">
                <a:sym typeface="+mn-ea"/>
              </a:rPr>
              <a:t>B</a:t>
            </a:r>
            <a:r>
              <a:rPr lang="zh-CN" altLang="en-US" b="1">
                <a:sym typeface="+mn-ea"/>
              </a:rPr>
              <a:t>存入</a:t>
            </a:r>
            <a:r>
              <a:rPr lang="en-US" altLang="zh-CN" b="1">
                <a:sym typeface="+mn-ea"/>
              </a:rPr>
              <a:t>100</a:t>
            </a:r>
            <a:r>
              <a:rPr lang="zh-CN" altLang="en-US" b="1">
                <a:sym typeface="+mn-ea"/>
              </a:rPr>
              <a:t>元，此时事务</a:t>
            </a:r>
            <a:r>
              <a:rPr lang="en-US" altLang="zh-CN" b="1">
                <a:sym typeface="+mn-ea"/>
              </a:rPr>
              <a:t>A</a:t>
            </a:r>
            <a:r>
              <a:rPr lang="zh-CN" altLang="en-US" b="1">
                <a:sym typeface="+mn-ea"/>
              </a:rPr>
              <a:t>查余额，为</a:t>
            </a:r>
            <a:r>
              <a:rPr lang="en-US" altLang="zh-CN" b="1">
                <a:sym typeface="+mn-ea"/>
              </a:rPr>
              <a:t>100</a:t>
            </a:r>
            <a:r>
              <a:rPr lang="zh-CN" altLang="en-US" b="1">
                <a:sym typeface="+mn-ea"/>
              </a:rPr>
              <a:t>，但事务</a:t>
            </a:r>
            <a:r>
              <a:rPr lang="en-US" altLang="zh-CN" b="1">
                <a:sym typeface="+mn-ea"/>
              </a:rPr>
              <a:t>B</a:t>
            </a:r>
            <a:r>
              <a:rPr lang="zh-CN" altLang="en-US" b="1">
                <a:sym typeface="+mn-ea"/>
              </a:rPr>
              <a:t>发生了错误，回滚了，余额又重新变成了</a:t>
            </a:r>
            <a:r>
              <a:rPr lang="en-US" altLang="zh-CN" b="1">
                <a:sym typeface="+mn-ea"/>
              </a:rPr>
              <a:t>0</a:t>
            </a:r>
            <a:r>
              <a:rPr lang="zh-CN" altLang="en-US" b="1">
                <a:sym typeface="+mn-ea"/>
              </a:rPr>
              <a:t>，出现了不一致的情况，此时便说事务</a:t>
            </a:r>
            <a:r>
              <a:rPr lang="en-US" altLang="zh-CN" b="1">
                <a:sym typeface="+mn-ea"/>
              </a:rPr>
              <a:t>A</a:t>
            </a:r>
            <a:r>
              <a:rPr lang="zh-CN" altLang="en-US" b="1">
                <a:sym typeface="+mn-ea"/>
              </a:rPr>
              <a:t>读到了脏数据。</a:t>
            </a:r>
            <a:endParaRPr lang="zh-CN" altLang="en-US" b="1"/>
          </a:p>
          <a:p>
            <a:pPr marL="0" indent="0">
              <a:buNone/>
            </a:pPr>
            <a:endParaRPr lang="zh-CN" altLang="en-US" b="1"/>
          </a:p>
          <a:p>
            <a:pPr marL="0" indent="0">
              <a:buNone/>
            </a:pPr>
            <a:r>
              <a:rPr lang="zh-CN" altLang="en-US" b="1">
                <a:sym typeface="+mn-ea"/>
              </a:rPr>
              <a:t>不可重复读（</a:t>
            </a:r>
            <a:r>
              <a:rPr lang="en-US" altLang="zh-CN" b="1">
                <a:sym typeface="+mn-ea"/>
              </a:rPr>
              <a:t>Non-repeatable Read</a:t>
            </a:r>
            <a:r>
              <a:rPr lang="zh-CN" altLang="en-US" b="1">
                <a:sym typeface="+mn-ea"/>
              </a:rPr>
              <a:t>）</a:t>
            </a:r>
            <a:endParaRPr lang="zh-CN" altLang="en-US" b="1"/>
          </a:p>
          <a:p>
            <a:pPr marL="0" indent="0">
              <a:buNone/>
            </a:pPr>
            <a:endParaRPr lang="en-US" altLang="zh-CN" b="1"/>
          </a:p>
          <a:p>
            <a:pPr marL="0" indent="0">
              <a:buNone/>
            </a:pPr>
            <a:r>
              <a:rPr lang="zh-CN" altLang="en-US" b="1">
                <a:sym typeface="+mn-ea"/>
              </a:rPr>
              <a:t>就是在一个事务范围内，两次相同的查询会返回两个不同的数据，这是因为在此间隔内有其他事务对数据进行了修改。</a:t>
            </a:r>
            <a:endParaRPr lang="zh-CN" altLang="en-US" b="1"/>
          </a:p>
          <a:p>
            <a:pPr marL="0" indent="0">
              <a:buNone/>
            </a:pPr>
            <a:endParaRPr lang="en-US" altLang="zh-CN" b="1"/>
          </a:p>
          <a:p>
            <a:pPr marL="0" indent="0">
              <a:buNone/>
            </a:pPr>
            <a:r>
              <a:rPr lang="zh-CN" altLang="en-US" b="1">
                <a:sym typeface="+mn-ea"/>
              </a:rPr>
              <a:t>例：</a:t>
            </a:r>
            <a:endParaRPr lang="zh-CN" altLang="en-US" b="1"/>
          </a:p>
          <a:p>
            <a:pPr marL="0" indent="0">
              <a:buNone/>
            </a:pPr>
            <a:r>
              <a:rPr lang="zh-CN" altLang="en-US" b="1">
                <a:sym typeface="+mn-ea"/>
              </a:rPr>
              <a:t>事务</a:t>
            </a:r>
            <a:r>
              <a:rPr lang="en-US" altLang="zh-CN" b="1">
                <a:sym typeface="+mn-ea"/>
              </a:rPr>
              <a:t>A</a:t>
            </a:r>
            <a:r>
              <a:rPr lang="zh-CN" altLang="en-US" b="1">
                <a:sym typeface="+mn-ea"/>
              </a:rPr>
              <a:t>查余额，为</a:t>
            </a:r>
            <a:r>
              <a:rPr lang="en-US" altLang="zh-CN" b="1">
                <a:sym typeface="+mn-ea"/>
              </a:rPr>
              <a:t>0</a:t>
            </a:r>
            <a:r>
              <a:rPr lang="zh-CN" altLang="en-US" b="1">
                <a:sym typeface="+mn-ea"/>
              </a:rPr>
              <a:t>，事务</a:t>
            </a:r>
            <a:r>
              <a:rPr lang="en-US" altLang="zh-CN" b="1">
                <a:sym typeface="+mn-ea"/>
              </a:rPr>
              <a:t>B</a:t>
            </a:r>
            <a:r>
              <a:rPr lang="zh-CN" altLang="en-US" b="1">
                <a:sym typeface="+mn-ea"/>
              </a:rPr>
              <a:t>存入</a:t>
            </a:r>
            <a:r>
              <a:rPr lang="en-US" altLang="zh-CN" b="1">
                <a:sym typeface="+mn-ea"/>
              </a:rPr>
              <a:t>100</a:t>
            </a:r>
            <a:r>
              <a:rPr lang="zh-CN" altLang="en-US" b="1">
                <a:sym typeface="+mn-ea"/>
              </a:rPr>
              <a:t>元并成功提交，此时事务</a:t>
            </a:r>
            <a:r>
              <a:rPr lang="en-US" altLang="zh-CN" b="1">
                <a:sym typeface="+mn-ea"/>
              </a:rPr>
              <a:t>A</a:t>
            </a:r>
            <a:r>
              <a:rPr lang="zh-CN" altLang="en-US" b="1">
                <a:sym typeface="+mn-ea"/>
              </a:rPr>
              <a:t>再查余额，变成了</a:t>
            </a:r>
            <a:r>
              <a:rPr lang="en-US" altLang="zh-CN" b="1">
                <a:sym typeface="+mn-ea"/>
              </a:rPr>
              <a:t>100</a:t>
            </a:r>
            <a:r>
              <a:rPr lang="zh-CN" altLang="en-US" b="1">
                <a:sym typeface="+mn-ea"/>
              </a:rPr>
              <a:t>，同样的查询得到不同的结果，这就是不可重复读。</a:t>
            </a:r>
            <a:endParaRPr lang="zh-CN" altLang="en-US" b="1">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540" y="320040"/>
            <a:ext cx="5826760" cy="460375"/>
          </a:xfrm>
          <a:prstGeom prst="rect">
            <a:avLst/>
          </a:prstGeom>
          <a:noFill/>
        </p:spPr>
        <p:txBody>
          <a:bodyPr wrap="square" rtlCol="0">
            <a:spAutoFit/>
          </a:bodyPr>
          <a:lstStyle/>
          <a:p>
            <a:pPr marL="0" indent="0">
              <a:buNone/>
            </a:pPr>
            <a:r>
              <a:rPr lang="en-US" altLang="zh-CN" sz="2400" dirty="0">
                <a:solidFill>
                  <a:srgbClr val="2E2657"/>
                </a:solidFill>
                <a:latin typeface="微软雅黑" panose="020B0503020204020204" pitchFamily="34" charset="-122"/>
                <a:ea typeface="微软雅黑" panose="020B0503020204020204" pitchFamily="34" charset="-122"/>
                <a:sym typeface="+mn-ea"/>
              </a:rPr>
              <a:t>事务之间的相互影响</a:t>
            </a:r>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Interactions between transactions</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37540" y="1252220"/>
            <a:ext cx="10345420" cy="3138170"/>
          </a:xfrm>
          <a:prstGeom prst="rect">
            <a:avLst/>
          </a:prstGeom>
          <a:noFill/>
        </p:spPr>
        <p:txBody>
          <a:bodyPr wrap="square" rtlCol="0" anchor="t">
            <a:spAutoFit/>
          </a:bodyPr>
          <a:p>
            <a:pPr marL="0" indent="0">
              <a:buNone/>
            </a:pPr>
            <a:r>
              <a:rPr lang="zh-CN" altLang="en-US" b="1">
                <a:sym typeface="+mn-ea"/>
              </a:rPr>
              <a:t>幻读（</a:t>
            </a:r>
            <a:r>
              <a:rPr lang="en-US" altLang="zh-CN" b="1">
                <a:sym typeface="+mn-ea"/>
              </a:rPr>
              <a:t>Phantom Read</a:t>
            </a:r>
            <a:r>
              <a:rPr lang="zh-CN" altLang="en-US" b="1">
                <a:sym typeface="+mn-ea"/>
              </a:rPr>
              <a:t>）</a:t>
            </a:r>
            <a:endParaRPr lang="zh-CN" altLang="en-US" b="1"/>
          </a:p>
          <a:p>
            <a:pPr marL="0" indent="0">
              <a:buNone/>
            </a:pPr>
            <a:endParaRPr lang="en-US" altLang="zh-CN" b="1"/>
          </a:p>
          <a:p>
            <a:pPr marL="0" indent="0">
              <a:buNone/>
            </a:pPr>
            <a:r>
              <a:rPr lang="zh-CN" altLang="en-US" b="1">
                <a:sym typeface="+mn-ea"/>
              </a:rPr>
              <a:t>在同一事务里，你对同一条件再次查询，结果集多了</a:t>
            </a:r>
            <a:r>
              <a:rPr lang="en-US" altLang="zh-CN" b="1">
                <a:sym typeface="+mn-ea"/>
              </a:rPr>
              <a:t>/</a:t>
            </a:r>
            <a:r>
              <a:rPr lang="zh-CN" altLang="en-US" b="1">
                <a:sym typeface="+mn-ea"/>
              </a:rPr>
              <a:t>少了行（通常因其他已提交事务插入</a:t>
            </a:r>
            <a:r>
              <a:rPr lang="en-US" altLang="zh-CN" b="1">
                <a:sym typeface="+mn-ea"/>
              </a:rPr>
              <a:t>/</a:t>
            </a:r>
            <a:r>
              <a:rPr lang="zh-CN" altLang="en-US" b="1">
                <a:sym typeface="+mn-ea"/>
              </a:rPr>
              <a:t>删除所致）</a:t>
            </a:r>
            <a:endParaRPr lang="zh-CN" altLang="en-US" b="1"/>
          </a:p>
          <a:p>
            <a:pPr marL="0" indent="0">
              <a:buNone/>
            </a:pPr>
            <a:endParaRPr lang="zh-CN" altLang="en-US" b="1"/>
          </a:p>
          <a:p>
            <a:pPr marL="0" indent="0">
              <a:buNone/>
            </a:pPr>
            <a:r>
              <a:rPr lang="zh-CN" altLang="en-US" b="1">
                <a:sym typeface="+mn-ea"/>
              </a:rPr>
              <a:t>幻读的定义要点：在同一个事务内部，你对同一条件</a:t>
            </a:r>
            <a:r>
              <a:rPr lang="en-US" altLang="zh-CN" b="1">
                <a:sym typeface="+mn-ea"/>
              </a:rPr>
              <a:t>/</a:t>
            </a:r>
            <a:r>
              <a:rPr lang="zh-CN" altLang="en-US" b="1">
                <a:sym typeface="+mn-ea"/>
              </a:rPr>
              <a:t>范围多次查询，结果集的</a:t>
            </a:r>
            <a:r>
              <a:rPr lang="en-US" altLang="zh-CN" b="1">
                <a:sym typeface="+mn-ea"/>
              </a:rPr>
              <a:t>“</a:t>
            </a:r>
            <a:r>
              <a:rPr lang="zh-CN" altLang="en-US" b="1">
                <a:sym typeface="+mn-ea"/>
              </a:rPr>
              <a:t>行集合</a:t>
            </a:r>
            <a:r>
              <a:rPr lang="en-US" altLang="zh-CN" b="1">
                <a:sym typeface="+mn-ea"/>
              </a:rPr>
              <a:t>”</a:t>
            </a:r>
            <a:r>
              <a:rPr lang="zh-CN" altLang="en-US" b="1">
                <a:sym typeface="+mn-ea"/>
              </a:rPr>
              <a:t>发生变化（出现</a:t>
            </a:r>
            <a:r>
              <a:rPr lang="en-US" altLang="zh-CN" b="1">
                <a:sym typeface="+mn-ea"/>
              </a:rPr>
              <a:t>/</a:t>
            </a:r>
            <a:r>
              <a:rPr lang="zh-CN" altLang="en-US" b="1">
                <a:sym typeface="+mn-ea"/>
              </a:rPr>
              <a:t>消失新行）。这通常是并发事务插入</a:t>
            </a:r>
            <a:r>
              <a:rPr lang="en-US" altLang="zh-CN" b="1">
                <a:sym typeface="+mn-ea"/>
              </a:rPr>
              <a:t>/</a:t>
            </a:r>
            <a:r>
              <a:rPr lang="zh-CN" altLang="en-US" b="1">
                <a:sym typeface="+mn-ea"/>
              </a:rPr>
              <a:t>删除导致的。</a:t>
            </a:r>
            <a:endParaRPr lang="zh-CN" altLang="en-US" b="1"/>
          </a:p>
          <a:p>
            <a:pPr marL="0" indent="0">
              <a:buNone/>
            </a:pPr>
            <a:endParaRPr lang="en-US" altLang="zh-CN" b="1"/>
          </a:p>
          <a:p>
            <a:pPr marL="0" indent="0">
              <a:buNone/>
            </a:pPr>
            <a:r>
              <a:rPr lang="zh-CN" altLang="en-US" b="1">
                <a:sym typeface="+mn-ea"/>
              </a:rPr>
              <a:t>不强调</a:t>
            </a:r>
            <a:r>
              <a:rPr lang="en-US" altLang="zh-CN" b="1">
                <a:sym typeface="+mn-ea"/>
              </a:rPr>
              <a:t>“</a:t>
            </a:r>
            <a:r>
              <a:rPr lang="zh-CN" altLang="en-US" b="1">
                <a:sym typeface="+mn-ea"/>
              </a:rPr>
              <a:t>事务前后</a:t>
            </a:r>
            <a:r>
              <a:rPr lang="en-US" altLang="zh-CN" b="1">
                <a:sym typeface="+mn-ea"/>
              </a:rPr>
              <a:t>”</a:t>
            </a:r>
            <a:r>
              <a:rPr lang="zh-CN" altLang="en-US" b="1">
                <a:sym typeface="+mn-ea"/>
              </a:rPr>
              <a:t>：如果只是</a:t>
            </a:r>
            <a:r>
              <a:rPr lang="en-US" altLang="zh-CN" b="1">
                <a:sym typeface="+mn-ea"/>
              </a:rPr>
              <a:t>“</a:t>
            </a:r>
            <a:r>
              <a:rPr lang="zh-CN" altLang="en-US" b="1">
                <a:sym typeface="+mn-ea"/>
              </a:rPr>
              <a:t>我在事务开始前看一次、事务提交后再看一次</a:t>
            </a:r>
            <a:r>
              <a:rPr lang="en-US" altLang="zh-CN" b="1">
                <a:sym typeface="+mn-ea"/>
              </a:rPr>
              <a:t>”</a:t>
            </a:r>
            <a:r>
              <a:rPr lang="zh-CN" altLang="en-US" b="1">
                <a:sym typeface="+mn-ea"/>
              </a:rPr>
              <a:t>变了</a:t>
            </a:r>
            <a:r>
              <a:rPr lang="en-US" altLang="zh-CN" b="1">
                <a:sym typeface="+mn-ea"/>
              </a:rPr>
              <a:t>——</a:t>
            </a:r>
            <a:r>
              <a:rPr lang="zh-CN" altLang="en-US" b="1">
                <a:sym typeface="+mn-ea"/>
              </a:rPr>
              <a:t>那更像是</a:t>
            </a:r>
            <a:r>
              <a:rPr lang="en-US" altLang="zh-CN" b="1">
                <a:sym typeface="+mn-ea"/>
              </a:rPr>
              <a:t>“</a:t>
            </a:r>
            <a:r>
              <a:rPr lang="zh-CN" altLang="en-US" b="1">
                <a:sym typeface="+mn-ea"/>
              </a:rPr>
              <a:t>看到了最新提交</a:t>
            </a:r>
            <a:r>
              <a:rPr lang="en-US" altLang="zh-CN" b="1">
                <a:sym typeface="+mn-ea"/>
              </a:rPr>
              <a:t>”</a:t>
            </a:r>
            <a:r>
              <a:rPr lang="zh-CN" altLang="en-US" b="1">
                <a:sym typeface="+mn-ea"/>
              </a:rPr>
              <a:t>，不一定叫幻读。幻读强调的是同一事务的两次读就已经不一致。</a:t>
            </a:r>
            <a:endParaRPr lang="zh-CN" altLang="en-US" b="1"/>
          </a:p>
          <a:p>
            <a:pPr marL="0" indent="0">
              <a:buNone/>
            </a:pPr>
            <a:endParaRPr lang="en-US" altLang="zh-CN" b="1"/>
          </a:p>
          <a:p>
            <a:pPr marL="0" indent="0">
              <a:buNone/>
            </a:pPr>
            <a:r>
              <a:rPr lang="zh-CN" altLang="en-US" b="1">
                <a:sym typeface="+mn-ea"/>
              </a:rPr>
              <a:t>与不可重复读的区别：不可重复读是</a:t>
            </a:r>
            <a:r>
              <a:rPr lang="en-US" altLang="zh-CN" b="1">
                <a:sym typeface="+mn-ea"/>
              </a:rPr>
              <a:t>“</a:t>
            </a:r>
            <a:r>
              <a:rPr lang="zh-CN" altLang="en-US" b="1">
                <a:sym typeface="+mn-ea"/>
              </a:rPr>
              <a:t>同一行的值变了</a:t>
            </a:r>
            <a:r>
              <a:rPr lang="en-US" altLang="zh-CN" b="1">
                <a:sym typeface="+mn-ea"/>
              </a:rPr>
              <a:t>”</a:t>
            </a:r>
            <a:r>
              <a:rPr lang="zh-CN" altLang="en-US" b="1">
                <a:sym typeface="+mn-ea"/>
              </a:rPr>
              <a:t>；幻读是</a:t>
            </a:r>
            <a:r>
              <a:rPr lang="en-US" altLang="zh-CN" b="1">
                <a:sym typeface="+mn-ea"/>
              </a:rPr>
              <a:t>“</a:t>
            </a:r>
            <a:r>
              <a:rPr lang="zh-CN" altLang="en-US" b="1">
                <a:sym typeface="+mn-ea"/>
              </a:rPr>
              <a:t>结果集中多</a:t>
            </a:r>
            <a:r>
              <a:rPr lang="en-US" altLang="zh-CN" b="1">
                <a:sym typeface="+mn-ea"/>
              </a:rPr>
              <a:t>/</a:t>
            </a:r>
            <a:r>
              <a:rPr lang="zh-CN" altLang="en-US" b="1">
                <a:sym typeface="+mn-ea"/>
              </a:rPr>
              <a:t>少了行</a:t>
            </a:r>
            <a:r>
              <a:rPr lang="en-US" altLang="zh-CN" b="1">
                <a:sym typeface="+mn-ea"/>
              </a:rPr>
              <a:t>”</a:t>
            </a:r>
            <a:r>
              <a:rPr lang="zh-CN" altLang="en-US" b="1">
                <a:sym typeface="+mn-ea"/>
              </a:rPr>
              <a:t>。</a:t>
            </a:r>
            <a:endParaRPr lang="zh-CN" altLang="en-US" b="1">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540" y="320040"/>
            <a:ext cx="5826760" cy="460375"/>
          </a:xfrm>
          <a:prstGeom prst="rect">
            <a:avLst/>
          </a:prstGeom>
          <a:noFill/>
        </p:spPr>
        <p:txBody>
          <a:bodyPr wrap="square" rtlCol="0">
            <a:spAutoFit/>
          </a:bodyPr>
          <a:lstStyle/>
          <a:p>
            <a:pPr marL="0" indent="0">
              <a:buNone/>
            </a:pPr>
            <a:r>
              <a:rPr lang="en-US" altLang="zh-CN" sz="2400" dirty="0">
                <a:solidFill>
                  <a:srgbClr val="2E2657"/>
                </a:solidFill>
                <a:latin typeface="微软雅黑" panose="020B0503020204020204" pitchFamily="34" charset="-122"/>
                <a:ea typeface="微软雅黑" panose="020B0503020204020204" pitchFamily="34" charset="-122"/>
                <a:sym typeface="+mn-ea"/>
              </a:rPr>
              <a:t>事务之间的相互影响</a:t>
            </a:r>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Interactions between transactions</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37540" y="1252220"/>
            <a:ext cx="10345420" cy="2030095"/>
          </a:xfrm>
          <a:prstGeom prst="rect">
            <a:avLst/>
          </a:prstGeom>
          <a:noFill/>
        </p:spPr>
        <p:txBody>
          <a:bodyPr wrap="square" rtlCol="0" anchor="t">
            <a:spAutoFit/>
          </a:bodyPr>
          <a:p>
            <a:pPr marL="0" indent="0">
              <a:buNone/>
            </a:pPr>
            <a:r>
              <a:rPr lang="zh-CN" altLang="en-US" b="1">
                <a:sym typeface="+mn-ea"/>
              </a:rPr>
              <a:t>丢失更新（</a:t>
            </a:r>
            <a:r>
              <a:rPr lang="en-US" altLang="zh-CN" b="1">
                <a:sym typeface="+mn-ea"/>
              </a:rPr>
              <a:t>Lost Update</a:t>
            </a:r>
            <a:r>
              <a:rPr lang="zh-CN" altLang="en-US" b="1">
                <a:sym typeface="+mn-ea"/>
              </a:rPr>
              <a:t>）</a:t>
            </a:r>
            <a:endParaRPr lang="zh-CN" altLang="en-US" b="1"/>
          </a:p>
          <a:p>
            <a:pPr marL="0" indent="0">
              <a:buNone/>
            </a:pPr>
            <a:endParaRPr lang="en-US" altLang="zh-CN" b="1"/>
          </a:p>
          <a:p>
            <a:pPr marL="0" indent="0">
              <a:buNone/>
            </a:pPr>
            <a:r>
              <a:rPr lang="zh-CN" altLang="en-US" b="1">
                <a:sym typeface="+mn-ea"/>
              </a:rPr>
              <a:t>两个事务同时读取同一条记录，事务</a:t>
            </a:r>
            <a:r>
              <a:rPr lang="en-US" altLang="zh-CN" b="1">
                <a:sym typeface="+mn-ea"/>
              </a:rPr>
              <a:t> A </a:t>
            </a:r>
            <a:r>
              <a:rPr lang="zh-CN" altLang="en-US" b="1">
                <a:sym typeface="+mn-ea"/>
              </a:rPr>
              <a:t>先修改记录，事务</a:t>
            </a:r>
            <a:r>
              <a:rPr lang="en-US" altLang="zh-CN" b="1">
                <a:sym typeface="+mn-ea"/>
              </a:rPr>
              <a:t> B </a:t>
            </a:r>
            <a:r>
              <a:rPr lang="zh-CN" altLang="en-US" b="1">
                <a:sym typeface="+mn-ea"/>
              </a:rPr>
              <a:t>也修改记录（</a:t>
            </a:r>
            <a:r>
              <a:rPr lang="en-US" altLang="zh-CN" b="1">
                <a:sym typeface="+mn-ea"/>
              </a:rPr>
              <a:t>B </a:t>
            </a:r>
            <a:r>
              <a:rPr lang="zh-CN" altLang="en-US" b="1">
                <a:sym typeface="+mn-ea"/>
              </a:rPr>
              <a:t>是不知道</a:t>
            </a:r>
            <a:r>
              <a:rPr lang="en-US" altLang="zh-CN" b="1">
                <a:sym typeface="+mn-ea"/>
              </a:rPr>
              <a:t> A </a:t>
            </a:r>
            <a:r>
              <a:rPr lang="zh-CN" altLang="en-US" b="1">
                <a:sym typeface="+mn-ea"/>
              </a:rPr>
              <a:t>修改过），当</a:t>
            </a:r>
            <a:r>
              <a:rPr lang="en-US" altLang="zh-CN" b="1">
                <a:sym typeface="+mn-ea"/>
              </a:rPr>
              <a:t> B </a:t>
            </a:r>
            <a:r>
              <a:rPr lang="zh-CN" altLang="en-US" b="1">
                <a:sym typeface="+mn-ea"/>
              </a:rPr>
              <a:t>提交数据后，</a:t>
            </a:r>
            <a:r>
              <a:rPr lang="en-US" altLang="zh-CN" b="1">
                <a:sym typeface="+mn-ea"/>
              </a:rPr>
              <a:t> </a:t>
            </a:r>
            <a:r>
              <a:rPr lang="zh-CN" altLang="en-US" b="1">
                <a:sym typeface="+mn-ea"/>
              </a:rPr>
              <a:t>其修改结果覆盖了</a:t>
            </a:r>
            <a:r>
              <a:rPr lang="en-US" altLang="zh-CN" b="1">
                <a:sym typeface="+mn-ea"/>
              </a:rPr>
              <a:t> A </a:t>
            </a:r>
            <a:r>
              <a:rPr lang="zh-CN" altLang="en-US" b="1">
                <a:sym typeface="+mn-ea"/>
              </a:rPr>
              <a:t>的修改结果，导致事务</a:t>
            </a:r>
            <a:r>
              <a:rPr lang="en-US" altLang="zh-CN" b="1">
                <a:sym typeface="+mn-ea"/>
              </a:rPr>
              <a:t> A </a:t>
            </a:r>
            <a:r>
              <a:rPr lang="zh-CN" altLang="en-US" b="1">
                <a:sym typeface="+mn-ea"/>
              </a:rPr>
              <a:t>更新丢失。</a:t>
            </a:r>
            <a:endParaRPr lang="zh-CN" altLang="en-US" b="1"/>
          </a:p>
          <a:p>
            <a:pPr marL="0" indent="0">
              <a:buNone/>
            </a:pPr>
            <a:endParaRPr lang="en-US" altLang="zh-CN" b="1"/>
          </a:p>
          <a:p>
            <a:pPr marL="0" indent="0">
              <a:buNone/>
            </a:pPr>
            <a:r>
              <a:rPr lang="zh-CN" altLang="en-US" b="1">
                <a:sym typeface="+mn-ea"/>
              </a:rPr>
              <a:t>事务</a:t>
            </a:r>
            <a:r>
              <a:rPr lang="en-US" altLang="zh-CN" b="1">
                <a:sym typeface="+mn-ea"/>
              </a:rPr>
              <a:t>A</a:t>
            </a:r>
            <a:r>
              <a:rPr lang="zh-CN" altLang="en-US" b="1">
                <a:sym typeface="+mn-ea"/>
              </a:rPr>
              <a:t>和</a:t>
            </a:r>
            <a:r>
              <a:rPr lang="en-US" altLang="zh-CN" b="1">
                <a:sym typeface="+mn-ea"/>
              </a:rPr>
              <a:t>B</a:t>
            </a:r>
            <a:r>
              <a:rPr lang="zh-CN" altLang="en-US" b="1">
                <a:sym typeface="+mn-ea"/>
              </a:rPr>
              <a:t>同时开始，</a:t>
            </a:r>
            <a:r>
              <a:rPr lang="en-US" altLang="zh-CN" b="1">
                <a:sym typeface="+mn-ea"/>
              </a:rPr>
              <a:t>A</a:t>
            </a:r>
            <a:r>
              <a:rPr lang="zh-CN" altLang="en-US" b="1">
                <a:sym typeface="+mn-ea"/>
              </a:rPr>
              <a:t>存入</a:t>
            </a:r>
            <a:r>
              <a:rPr lang="en-US" altLang="zh-CN" b="1">
                <a:sym typeface="+mn-ea"/>
              </a:rPr>
              <a:t>100</a:t>
            </a:r>
            <a:r>
              <a:rPr lang="zh-CN" altLang="en-US" b="1">
                <a:sym typeface="+mn-ea"/>
              </a:rPr>
              <a:t>元，</a:t>
            </a:r>
            <a:r>
              <a:rPr lang="en-US" altLang="zh-CN" b="1">
                <a:sym typeface="+mn-ea"/>
              </a:rPr>
              <a:t>B</a:t>
            </a:r>
            <a:r>
              <a:rPr lang="zh-CN" altLang="en-US" b="1">
                <a:sym typeface="+mn-ea"/>
              </a:rPr>
              <a:t>存入</a:t>
            </a:r>
            <a:r>
              <a:rPr lang="en-US" altLang="zh-CN" b="1">
                <a:sym typeface="+mn-ea"/>
              </a:rPr>
              <a:t>50</a:t>
            </a:r>
            <a:r>
              <a:rPr lang="zh-CN" altLang="en-US" b="1">
                <a:sym typeface="+mn-ea"/>
              </a:rPr>
              <a:t>元，</a:t>
            </a:r>
            <a:r>
              <a:rPr lang="en-US" altLang="zh-CN" b="1">
                <a:sym typeface="+mn-ea"/>
              </a:rPr>
              <a:t>A</a:t>
            </a:r>
            <a:r>
              <a:rPr lang="zh-CN" altLang="en-US" b="1">
                <a:sym typeface="+mn-ea"/>
              </a:rPr>
              <a:t>先于</a:t>
            </a:r>
            <a:r>
              <a:rPr lang="en-US" altLang="zh-CN" b="1">
                <a:sym typeface="+mn-ea"/>
              </a:rPr>
              <a:t>B</a:t>
            </a:r>
            <a:r>
              <a:rPr lang="zh-CN" altLang="en-US" b="1">
                <a:sym typeface="+mn-ea"/>
              </a:rPr>
              <a:t>提交成功，此时余额为</a:t>
            </a:r>
            <a:r>
              <a:rPr lang="en-US" altLang="zh-CN" b="1">
                <a:sym typeface="+mn-ea"/>
              </a:rPr>
              <a:t>100</a:t>
            </a:r>
            <a:r>
              <a:rPr lang="zh-CN" altLang="en-US" b="1">
                <a:sym typeface="+mn-ea"/>
              </a:rPr>
              <a:t>，但当</a:t>
            </a:r>
            <a:r>
              <a:rPr lang="en-US" altLang="zh-CN" b="1">
                <a:sym typeface="+mn-ea"/>
              </a:rPr>
              <a:t>B</a:t>
            </a:r>
            <a:r>
              <a:rPr lang="zh-CN" altLang="en-US" b="1">
                <a:sym typeface="+mn-ea"/>
              </a:rPr>
              <a:t>提交成功后，余额变成了</a:t>
            </a:r>
            <a:r>
              <a:rPr lang="en-US" altLang="zh-CN" b="1">
                <a:sym typeface="+mn-ea"/>
              </a:rPr>
              <a:t>50</a:t>
            </a:r>
            <a:r>
              <a:rPr lang="zh-CN" altLang="en-US" b="1">
                <a:sym typeface="+mn-ea"/>
              </a:rPr>
              <a:t>，</a:t>
            </a:r>
            <a:r>
              <a:rPr lang="en-US" altLang="zh-CN" b="1">
                <a:sym typeface="+mn-ea"/>
              </a:rPr>
              <a:t>A</a:t>
            </a:r>
            <a:r>
              <a:rPr lang="zh-CN" altLang="en-US" b="1">
                <a:sym typeface="+mn-ea"/>
              </a:rPr>
              <a:t>对余额的更新就不见了，这就是丢失更新。</a:t>
            </a:r>
            <a:endParaRPr lang="zh-CN" altLang="en-US" b="1">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3"/>
          <p:cNvSpPr/>
          <p:nvPr/>
        </p:nvSpPr>
        <p:spPr>
          <a:xfrm flipH="1">
            <a:off x="5739342" y="0"/>
            <a:ext cx="6343650" cy="6858000"/>
          </a:xfrm>
          <a:prstGeom prst="homePlate">
            <a:avLst>
              <a:gd name="adj" fmla="val 29880"/>
            </a:avLst>
          </a:prstGeom>
          <a:solidFill>
            <a:srgbClr val="2E265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42517" r="4376"/>
          <a:stretch>
            <a:fillRect/>
          </a:stretch>
        </p:blipFill>
        <p:spPr>
          <a:xfrm flipH="1">
            <a:off x="6200775" y="0"/>
            <a:ext cx="5991225" cy="6858000"/>
          </a:xfrm>
          <a:custGeom>
            <a:avLst/>
            <a:gdLst>
              <a:gd name="connsiteX0" fmla="*/ 0 w 6343650"/>
              <a:gd name="connsiteY0" fmla="*/ 0 h 6858000"/>
              <a:gd name="connsiteX1" fmla="*/ 4370077 w 6343650"/>
              <a:gd name="connsiteY1" fmla="*/ 0 h 6858000"/>
              <a:gd name="connsiteX2" fmla="*/ 6343650 w 6343650"/>
              <a:gd name="connsiteY2" fmla="*/ 3429000 h 6858000"/>
              <a:gd name="connsiteX3" fmla="*/ 4370077 w 6343650"/>
              <a:gd name="connsiteY3" fmla="*/ 6858000 h 6858000"/>
              <a:gd name="connsiteX4" fmla="*/ 0 w 63436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3650" h="6858000">
                <a:moveTo>
                  <a:pt x="0" y="0"/>
                </a:moveTo>
                <a:lnTo>
                  <a:pt x="4370077" y="0"/>
                </a:lnTo>
                <a:lnTo>
                  <a:pt x="6343650" y="3429000"/>
                </a:lnTo>
                <a:lnTo>
                  <a:pt x="4370077" y="6858000"/>
                </a:lnTo>
                <a:lnTo>
                  <a:pt x="0" y="6858000"/>
                </a:lnTo>
                <a:close/>
              </a:path>
            </a:pathLst>
          </a:custGeom>
          <a:ln w="25400">
            <a:solidFill>
              <a:schemeClr val="bg1">
                <a:alpha val="80000"/>
              </a:schemeClr>
            </a:solidFill>
          </a:ln>
        </p:spPr>
      </p:pic>
      <p:sp>
        <p:nvSpPr>
          <p:cNvPr id="6" name="文本框 5"/>
          <p:cNvSpPr txBox="1"/>
          <p:nvPr/>
        </p:nvSpPr>
        <p:spPr>
          <a:xfrm>
            <a:off x="1129241" y="1743112"/>
            <a:ext cx="3302000" cy="769441"/>
          </a:xfrm>
          <a:prstGeom prst="rect">
            <a:avLst/>
          </a:prstGeom>
          <a:noFill/>
        </p:spPr>
        <p:txBody>
          <a:bodyPr wrap="square" rtlCol="0">
            <a:spAutoFit/>
          </a:bodyPr>
          <a:lstStyle/>
          <a:p>
            <a:pPr algn="ctr"/>
            <a:r>
              <a:rPr lang="en-US" altLang="zh-CN" sz="4400" dirty="0">
                <a:solidFill>
                  <a:srgbClr val="2E2657"/>
                </a:solidFill>
                <a:latin typeface="微软雅黑" panose="020B0503020204020204" pitchFamily="34" charset="-122"/>
                <a:ea typeface="微软雅黑" panose="020B0503020204020204" pitchFamily="34" charset="-122"/>
              </a:rPr>
              <a:t>PART 01</a:t>
            </a:r>
            <a:endParaRPr lang="zh-CN" altLang="en-US" sz="4400" dirty="0">
              <a:solidFill>
                <a:srgbClr val="2E2657"/>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204489" y="3060221"/>
            <a:ext cx="2962275" cy="475615"/>
          </a:xfrm>
          <a:prstGeom prst="rect">
            <a:avLst/>
          </a:prstGeom>
          <a:noFill/>
        </p:spPr>
        <p:txBody>
          <a:bodyPr wrap="square" rtlCol="0">
            <a:spAutoFit/>
          </a:bodyPr>
          <a:lstStyle/>
          <a:p>
            <a:pPr indent="457200" algn="l" fontAlgn="auto">
              <a:lnSpc>
                <a:spcPts val="3000"/>
              </a:lnSpc>
              <a:buClrTx/>
              <a:buSzTx/>
              <a:buFontTx/>
            </a:pPr>
            <a:r>
              <a:rPr lang="en-US" altLang="zh-CN" sz="3200" dirty="0">
                <a:solidFill>
                  <a:srgbClr val="2E2657"/>
                </a:solidFill>
                <a:latin typeface="微软雅黑" panose="020B0503020204020204" pitchFamily="34" charset="-122"/>
                <a:ea typeface="微软雅黑" panose="020B0503020204020204" pitchFamily="34" charset="-122"/>
                <a:sym typeface="+mn-ea"/>
              </a:rPr>
              <a:t>数据库定义</a:t>
            </a:r>
            <a:endParaRPr lang="zh-CN" altLang="en-US" sz="3200" dirty="0"/>
          </a:p>
        </p:txBody>
      </p:sp>
      <p:cxnSp>
        <p:nvCxnSpPr>
          <p:cNvPr id="10" name="直接连接符 9"/>
          <p:cNvCxnSpPr>
            <a:stCxn id="4" idx="3"/>
          </p:cNvCxnSpPr>
          <p:nvPr/>
        </p:nvCxnSpPr>
        <p:spPr>
          <a:xfrm flipH="1" flipV="1">
            <a:off x="3352800" y="-209550"/>
            <a:ext cx="2386542" cy="3638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4" idx="3"/>
          </p:cNvCxnSpPr>
          <p:nvPr/>
        </p:nvCxnSpPr>
        <p:spPr>
          <a:xfrm flipH="1">
            <a:off x="3543300" y="3429000"/>
            <a:ext cx="2196042" cy="3429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63058" y="-593348"/>
            <a:ext cx="3543300" cy="3638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02255" y="4053624"/>
            <a:ext cx="4803776" cy="35221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等腰三角形 16"/>
          <p:cNvSpPr/>
          <p:nvPr/>
        </p:nvSpPr>
        <p:spPr>
          <a:xfrm rot="10800000">
            <a:off x="2691715" y="2690798"/>
            <a:ext cx="177054" cy="152632"/>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outVertical)">
                                      <p:cBhvr>
                                        <p:cTn id="14" dur="500"/>
                                        <p:tgtEl>
                                          <p:spTgt spid="6"/>
                                        </p:tgtEl>
                                      </p:cBhvr>
                                    </p:animEffect>
                                  </p:childTnLst>
                                </p:cTn>
                              </p:par>
                              <p:par>
                                <p:cTn id="15" presetID="22" presetClass="entr" presetSubtype="1" fill="hold" grpId="0"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3"/>
          <p:cNvSpPr/>
          <p:nvPr/>
        </p:nvSpPr>
        <p:spPr>
          <a:xfrm flipH="1">
            <a:off x="5739342" y="0"/>
            <a:ext cx="6343650" cy="6858000"/>
          </a:xfrm>
          <a:prstGeom prst="homePlate">
            <a:avLst>
              <a:gd name="adj" fmla="val 29880"/>
            </a:avLst>
          </a:prstGeom>
          <a:solidFill>
            <a:srgbClr val="2E265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42517" r="4376"/>
          <a:stretch>
            <a:fillRect/>
          </a:stretch>
        </p:blipFill>
        <p:spPr>
          <a:xfrm flipH="1">
            <a:off x="6200775" y="0"/>
            <a:ext cx="5991225" cy="6858000"/>
          </a:xfrm>
          <a:custGeom>
            <a:avLst/>
            <a:gdLst>
              <a:gd name="connsiteX0" fmla="*/ 0 w 6343650"/>
              <a:gd name="connsiteY0" fmla="*/ 0 h 6858000"/>
              <a:gd name="connsiteX1" fmla="*/ 4370077 w 6343650"/>
              <a:gd name="connsiteY1" fmla="*/ 0 h 6858000"/>
              <a:gd name="connsiteX2" fmla="*/ 6343650 w 6343650"/>
              <a:gd name="connsiteY2" fmla="*/ 3429000 h 6858000"/>
              <a:gd name="connsiteX3" fmla="*/ 4370077 w 6343650"/>
              <a:gd name="connsiteY3" fmla="*/ 6858000 h 6858000"/>
              <a:gd name="connsiteX4" fmla="*/ 0 w 63436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3650" h="6858000">
                <a:moveTo>
                  <a:pt x="0" y="0"/>
                </a:moveTo>
                <a:lnTo>
                  <a:pt x="4370077" y="0"/>
                </a:lnTo>
                <a:lnTo>
                  <a:pt x="6343650" y="3429000"/>
                </a:lnTo>
                <a:lnTo>
                  <a:pt x="4370077" y="6858000"/>
                </a:lnTo>
                <a:lnTo>
                  <a:pt x="0" y="6858000"/>
                </a:lnTo>
                <a:close/>
              </a:path>
            </a:pathLst>
          </a:custGeom>
          <a:ln w="25400">
            <a:solidFill>
              <a:schemeClr val="bg1">
                <a:alpha val="80000"/>
              </a:schemeClr>
            </a:solidFill>
          </a:ln>
        </p:spPr>
      </p:pic>
      <p:sp>
        <p:nvSpPr>
          <p:cNvPr id="6" name="文本框 5"/>
          <p:cNvSpPr txBox="1"/>
          <p:nvPr/>
        </p:nvSpPr>
        <p:spPr>
          <a:xfrm>
            <a:off x="1129241" y="1743112"/>
            <a:ext cx="3302000" cy="768350"/>
          </a:xfrm>
          <a:prstGeom prst="rect">
            <a:avLst/>
          </a:prstGeom>
          <a:noFill/>
        </p:spPr>
        <p:txBody>
          <a:bodyPr wrap="square" rtlCol="0">
            <a:spAutoFit/>
          </a:bodyPr>
          <a:lstStyle/>
          <a:p>
            <a:pPr algn="ctr"/>
            <a:r>
              <a:rPr lang="en-US" altLang="zh-CN" sz="4400" dirty="0">
                <a:solidFill>
                  <a:srgbClr val="2E2657"/>
                </a:solidFill>
                <a:latin typeface="微软雅黑" panose="020B0503020204020204" pitchFamily="34" charset="-122"/>
                <a:ea typeface="微软雅黑" panose="020B0503020204020204" pitchFamily="34" charset="-122"/>
              </a:rPr>
              <a:t>PART 07</a:t>
            </a:r>
            <a:endParaRPr lang="zh-CN" altLang="en-US" sz="4400" dirty="0">
              <a:solidFill>
                <a:srgbClr val="2E2657"/>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0530" y="2968625"/>
            <a:ext cx="4700270" cy="460375"/>
          </a:xfrm>
          <a:prstGeom prst="rect">
            <a:avLst/>
          </a:prstGeom>
          <a:noFill/>
        </p:spPr>
        <p:txBody>
          <a:bodyPr wrap="square" rtlCol="0">
            <a:spAutoFit/>
          </a:bodyPr>
          <a:lstStyle/>
          <a:p>
            <a:pPr marL="0" algn="ctr">
              <a:buClrTx/>
              <a:buSzTx/>
              <a:buFontTx/>
              <a:buNone/>
            </a:pPr>
            <a:r>
              <a:rPr lang="en-US" altLang="zh-CN" sz="2400" dirty="0">
                <a:solidFill>
                  <a:srgbClr val="2E2657"/>
                </a:solidFill>
                <a:latin typeface="微软雅黑" panose="020B0503020204020204" pitchFamily="34" charset="-122"/>
                <a:ea typeface="微软雅黑" panose="020B0503020204020204" pitchFamily="34" charset="-122"/>
                <a:sym typeface="+mn-ea"/>
              </a:rPr>
              <a:t>mysql高可用架构：主从模式</a:t>
            </a:r>
            <a:endParaRPr lang="en-US" altLang="zh-CN" sz="2400" dirty="0">
              <a:solidFill>
                <a:srgbClr val="2E2657"/>
              </a:solidFill>
              <a:latin typeface="微软雅黑" panose="020B0503020204020204" pitchFamily="34" charset="-122"/>
              <a:ea typeface="微软雅黑" panose="020B0503020204020204" pitchFamily="34" charset="-122"/>
            </a:endParaRPr>
          </a:p>
        </p:txBody>
      </p:sp>
      <p:cxnSp>
        <p:nvCxnSpPr>
          <p:cNvPr id="10" name="直接连接符 9"/>
          <p:cNvCxnSpPr>
            <a:stCxn id="4" idx="3"/>
          </p:cNvCxnSpPr>
          <p:nvPr/>
        </p:nvCxnSpPr>
        <p:spPr>
          <a:xfrm flipH="1" flipV="1">
            <a:off x="3352800" y="-209550"/>
            <a:ext cx="2386542" cy="3638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4" idx="3"/>
          </p:cNvCxnSpPr>
          <p:nvPr/>
        </p:nvCxnSpPr>
        <p:spPr>
          <a:xfrm flipH="1">
            <a:off x="3543300" y="3429000"/>
            <a:ext cx="2196042" cy="3429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63058" y="-593348"/>
            <a:ext cx="3543300" cy="3638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02255" y="4053624"/>
            <a:ext cx="4803776" cy="35221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等腰三角形 16"/>
          <p:cNvSpPr/>
          <p:nvPr/>
        </p:nvSpPr>
        <p:spPr>
          <a:xfrm rot="10800000">
            <a:off x="2691715" y="2690798"/>
            <a:ext cx="177054" cy="152632"/>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outVertical)">
                                      <p:cBhvr>
                                        <p:cTn id="14" dur="500"/>
                                        <p:tgtEl>
                                          <p:spTgt spid="6"/>
                                        </p:tgtEl>
                                      </p:cBhvr>
                                    </p:animEffect>
                                  </p:childTnLst>
                                </p:cTn>
                              </p:par>
                              <p:par>
                                <p:cTn id="15" presetID="22" presetClass="entr" presetSubtype="1" fill="hold" grpId="0"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P spid="17"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540" y="320040"/>
            <a:ext cx="5826760" cy="460375"/>
          </a:xfrm>
          <a:prstGeom prst="rect">
            <a:avLst/>
          </a:prstGeom>
          <a:noFill/>
        </p:spPr>
        <p:txBody>
          <a:bodyPr wrap="square" rtlCol="0">
            <a:spAutoFit/>
          </a:bodyPr>
          <a:lstStyle/>
          <a:p>
            <a:pPr marL="0" indent="0">
              <a:buNone/>
            </a:pPr>
            <a:r>
              <a:rPr lang="en-US" altLang="zh-CN" sz="2400" dirty="0">
                <a:solidFill>
                  <a:srgbClr val="2E2657"/>
                </a:solidFill>
                <a:latin typeface="微软雅黑" panose="020B0503020204020204" pitchFamily="34" charset="-122"/>
                <a:ea typeface="微软雅黑" panose="020B0503020204020204" pitchFamily="34" charset="-122"/>
                <a:sym typeface="+mn-ea"/>
              </a:rPr>
              <a:t>mysql高可用架构：主从模式</a:t>
            </a:r>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MySQL high availability architecture: master-slave mode</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37540" y="1252220"/>
            <a:ext cx="10345420" cy="1245235"/>
          </a:xfrm>
          <a:prstGeom prst="rect">
            <a:avLst/>
          </a:prstGeom>
          <a:noFill/>
        </p:spPr>
        <p:txBody>
          <a:bodyPr wrap="square" rtlCol="0" anchor="t">
            <a:spAutoFit/>
          </a:bodyPr>
          <a:p>
            <a:pPr indent="0" fontAlgn="auto">
              <a:lnSpc>
                <a:spcPts val="3000"/>
              </a:lnSpc>
              <a:buNone/>
            </a:pPr>
            <a:r>
              <a:rPr lang="zh-CN" altLang="en-US" b="1">
                <a:sym typeface="+mn-ea"/>
              </a:rPr>
              <a:t>一台</a:t>
            </a:r>
            <a:r>
              <a:rPr lang="en-US" altLang="zh-CN" b="1">
                <a:sym typeface="+mn-ea"/>
              </a:rPr>
              <a:t>Mysql</a:t>
            </a:r>
            <a:r>
              <a:rPr lang="zh-CN" altLang="en-US" b="1">
                <a:sym typeface="+mn-ea"/>
              </a:rPr>
              <a:t>服务器作为</a:t>
            </a:r>
            <a:r>
              <a:rPr lang="en-US" altLang="zh-CN" b="1">
                <a:sym typeface="+mn-ea"/>
              </a:rPr>
              <a:t>Master</a:t>
            </a:r>
            <a:r>
              <a:rPr lang="zh-CN" altLang="en-US" b="1">
                <a:sym typeface="+mn-ea"/>
              </a:rPr>
              <a:t>（主节点），若干</a:t>
            </a:r>
            <a:r>
              <a:rPr lang="en-US" altLang="zh-CN" b="1">
                <a:sym typeface="+mn-ea"/>
              </a:rPr>
              <a:t>Mysql</a:t>
            </a:r>
            <a:r>
              <a:rPr lang="zh-CN" altLang="en-US" b="1">
                <a:sym typeface="+mn-ea"/>
              </a:rPr>
              <a:t>服务器作为</a:t>
            </a:r>
            <a:r>
              <a:rPr lang="en-US" altLang="zh-CN" b="1">
                <a:sym typeface="+mn-ea"/>
              </a:rPr>
              <a:t>Slave</a:t>
            </a:r>
            <a:r>
              <a:rPr lang="zh-CN" altLang="en-US" b="1">
                <a:sym typeface="+mn-ea"/>
              </a:rPr>
              <a:t>（从节点）。正常情况下，只有</a:t>
            </a:r>
            <a:r>
              <a:rPr lang="en-US" altLang="zh-CN" b="1">
                <a:sym typeface="+mn-ea"/>
              </a:rPr>
              <a:t>Master</a:t>
            </a:r>
            <a:r>
              <a:rPr lang="zh-CN" altLang="en-US" b="1">
                <a:sym typeface="+mn-ea"/>
              </a:rPr>
              <a:t>处理写数据请求，同时</a:t>
            </a:r>
            <a:r>
              <a:rPr lang="en-US" altLang="zh-CN" b="1">
                <a:sym typeface="+mn-ea"/>
              </a:rPr>
              <a:t>Master</a:t>
            </a:r>
            <a:r>
              <a:rPr lang="zh-CN" altLang="en-US" b="1">
                <a:sym typeface="+mn-ea"/>
              </a:rPr>
              <a:t>与</a:t>
            </a:r>
            <a:r>
              <a:rPr lang="en-US" altLang="zh-CN" b="1">
                <a:sym typeface="+mn-ea"/>
              </a:rPr>
              <a:t>Slave</a:t>
            </a:r>
            <a:r>
              <a:rPr lang="zh-CN" altLang="en-US" b="1">
                <a:sym typeface="+mn-ea"/>
              </a:rPr>
              <a:t>通过主从复制技术保持数据一致。当</a:t>
            </a:r>
            <a:r>
              <a:rPr lang="en-US" altLang="zh-CN" b="1">
                <a:sym typeface="+mn-ea"/>
              </a:rPr>
              <a:t>Master</a:t>
            </a:r>
            <a:r>
              <a:rPr lang="zh-CN" altLang="en-US" b="1">
                <a:sym typeface="+mn-ea"/>
              </a:rPr>
              <a:t>发生故障宕机时，某个</a:t>
            </a:r>
            <a:r>
              <a:rPr lang="en-US" altLang="zh-CN" b="1">
                <a:sym typeface="+mn-ea"/>
              </a:rPr>
              <a:t>Slave</a:t>
            </a:r>
            <a:r>
              <a:rPr lang="zh-CN" altLang="en-US" b="1">
                <a:sym typeface="+mn-ea"/>
              </a:rPr>
              <a:t>会被提升为</a:t>
            </a:r>
            <a:r>
              <a:rPr lang="en-US" altLang="zh-CN" b="1">
                <a:sym typeface="+mn-ea"/>
              </a:rPr>
              <a:t>Master</a:t>
            </a:r>
            <a:r>
              <a:rPr lang="zh-CN" altLang="en-US" b="1">
                <a:sym typeface="+mn-ea"/>
              </a:rPr>
              <a:t>继续对外提供服务，这样可用实现</a:t>
            </a:r>
            <a:r>
              <a:rPr lang="en-US" altLang="zh-CN" b="1">
                <a:sym typeface="+mn-ea"/>
              </a:rPr>
              <a:t>Mysql</a:t>
            </a:r>
            <a:r>
              <a:rPr lang="zh-CN" altLang="en-US" b="1">
                <a:sym typeface="+mn-ea"/>
              </a:rPr>
              <a:t>的高可用。</a:t>
            </a:r>
            <a:endParaRPr lang="zh-CN" altLang="en-US" b="1">
              <a:sym typeface="+mn-ea"/>
            </a:endParaRPr>
          </a:p>
        </p:txBody>
      </p:sp>
      <p:pic>
        <p:nvPicPr>
          <p:cNvPr id="2" name="图片 1"/>
          <p:cNvPicPr>
            <a:picLocks noChangeAspect="1"/>
          </p:cNvPicPr>
          <p:nvPr/>
        </p:nvPicPr>
        <p:blipFill>
          <a:blip r:embed="rId1"/>
          <a:stretch>
            <a:fillRect/>
          </a:stretch>
        </p:blipFill>
        <p:spPr>
          <a:xfrm>
            <a:off x="3002915" y="2526665"/>
            <a:ext cx="4589780" cy="3761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540" y="320040"/>
            <a:ext cx="5826760" cy="460375"/>
          </a:xfrm>
          <a:prstGeom prst="rect">
            <a:avLst/>
          </a:prstGeom>
          <a:noFill/>
        </p:spPr>
        <p:txBody>
          <a:bodyPr wrap="square" rtlCol="0">
            <a:spAutoFit/>
          </a:bodyPr>
          <a:lstStyle/>
          <a:p>
            <a:pPr marL="0" indent="0">
              <a:buNone/>
            </a:pPr>
            <a:r>
              <a:rPr lang="en-US" altLang="zh-CN" sz="2400" dirty="0">
                <a:solidFill>
                  <a:srgbClr val="2E2657"/>
                </a:solidFill>
                <a:latin typeface="微软雅黑" panose="020B0503020204020204" pitchFamily="34" charset="-122"/>
                <a:ea typeface="微软雅黑" panose="020B0503020204020204" pitchFamily="34" charset="-122"/>
                <a:sym typeface="+mn-ea"/>
              </a:rPr>
              <a:t>mysql高可用架构：主从模式</a:t>
            </a:r>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MySQL high availability architecture: master-slave mode</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37540" y="1252220"/>
            <a:ext cx="10345420" cy="1753235"/>
          </a:xfrm>
          <a:prstGeom prst="rect">
            <a:avLst/>
          </a:prstGeom>
          <a:noFill/>
        </p:spPr>
        <p:txBody>
          <a:bodyPr wrap="square" rtlCol="0" anchor="t">
            <a:spAutoFit/>
          </a:bodyPr>
          <a:p>
            <a:pPr marL="0" indent="0">
              <a:buNone/>
            </a:pPr>
            <a:r>
              <a:rPr lang="zh-CN" altLang="en-US" b="1">
                <a:sym typeface="+mn-ea"/>
              </a:rPr>
              <a:t>（</a:t>
            </a:r>
            <a:r>
              <a:rPr lang="en-US" altLang="zh-CN" b="1">
                <a:sym typeface="+mn-ea"/>
              </a:rPr>
              <a:t>1</a:t>
            </a:r>
            <a:r>
              <a:rPr lang="zh-CN" altLang="en-US" b="1">
                <a:sym typeface="+mn-ea"/>
              </a:rPr>
              <a:t>）当</a:t>
            </a:r>
            <a:r>
              <a:rPr lang="en-US" altLang="zh-CN" b="1">
                <a:sym typeface="+mn-ea"/>
              </a:rPr>
              <a:t>Master</a:t>
            </a:r>
            <a:r>
              <a:rPr lang="zh-CN" altLang="en-US" b="1">
                <a:sym typeface="+mn-ea"/>
              </a:rPr>
              <a:t>数据发生变更时，</a:t>
            </a:r>
            <a:r>
              <a:rPr lang="en-US" altLang="zh-CN" b="1">
                <a:sym typeface="+mn-ea"/>
              </a:rPr>
              <a:t>Master</a:t>
            </a:r>
            <a:r>
              <a:rPr lang="zh-CN" altLang="en-US" b="1">
                <a:sym typeface="+mn-ea"/>
              </a:rPr>
              <a:t>将数据的变更日志写入二进制日志文件（</a:t>
            </a:r>
            <a:r>
              <a:rPr lang="en-US" altLang="zh-CN" b="1">
                <a:sym typeface="+mn-ea"/>
              </a:rPr>
              <a:t>binlog</a:t>
            </a:r>
            <a:r>
              <a:rPr lang="zh-CN" altLang="en-US" b="1">
                <a:sym typeface="+mn-ea"/>
              </a:rPr>
              <a:t>）。</a:t>
            </a:r>
            <a:endParaRPr lang="zh-CN" altLang="en-US" b="1"/>
          </a:p>
          <a:p>
            <a:pPr marL="0" indent="0">
              <a:buNone/>
            </a:pPr>
            <a:r>
              <a:rPr lang="zh-CN" altLang="en-US" b="1">
                <a:sym typeface="+mn-ea"/>
              </a:rPr>
              <a:t>（</a:t>
            </a:r>
            <a:r>
              <a:rPr lang="en-US" altLang="zh-CN" b="1">
                <a:sym typeface="+mn-ea"/>
              </a:rPr>
              <a:t>2</a:t>
            </a:r>
            <a:r>
              <a:rPr lang="zh-CN" altLang="en-US" b="1">
                <a:sym typeface="+mn-ea"/>
              </a:rPr>
              <a:t>）数据库</a:t>
            </a:r>
            <a:r>
              <a:rPr lang="en-US" altLang="zh-CN" b="1">
                <a:sym typeface="+mn-ea"/>
              </a:rPr>
              <a:t>Slave</a:t>
            </a:r>
            <a:r>
              <a:rPr lang="zh-CN" altLang="en-US" b="1">
                <a:sym typeface="+mn-ea"/>
              </a:rPr>
              <a:t>启动</a:t>
            </a:r>
            <a:r>
              <a:rPr lang="en-US" altLang="zh-CN" b="1">
                <a:sym typeface="+mn-ea"/>
              </a:rPr>
              <a:t>I/O</a:t>
            </a:r>
            <a:r>
              <a:rPr lang="zh-CN" altLang="en-US" b="1">
                <a:sym typeface="+mn-ea"/>
              </a:rPr>
              <a:t>线程，并与</a:t>
            </a:r>
            <a:r>
              <a:rPr lang="en-US" altLang="zh-CN" b="1">
                <a:sym typeface="+mn-ea"/>
              </a:rPr>
              <a:t>Master</a:t>
            </a:r>
            <a:r>
              <a:rPr lang="zh-CN" altLang="en-US" b="1">
                <a:sym typeface="+mn-ea"/>
              </a:rPr>
              <a:t>简历网络连接，从</a:t>
            </a:r>
            <a:r>
              <a:rPr lang="en-US" altLang="zh-CN" b="1">
                <a:sym typeface="+mn-ea"/>
              </a:rPr>
              <a:t>Master</a:t>
            </a:r>
            <a:r>
              <a:rPr lang="zh-CN" altLang="en-US" b="1">
                <a:sym typeface="+mn-ea"/>
              </a:rPr>
              <a:t>的</a:t>
            </a:r>
            <a:r>
              <a:rPr lang="en-US" altLang="zh-CN" b="1">
                <a:sym typeface="+mn-ea"/>
              </a:rPr>
              <a:t>binlog</a:t>
            </a:r>
            <a:r>
              <a:rPr lang="zh-CN" altLang="en-US" b="1">
                <a:sym typeface="+mn-ea"/>
              </a:rPr>
              <a:t>中读取最新的数据变更日志。</a:t>
            </a:r>
            <a:endParaRPr lang="zh-CN" altLang="en-US" b="1"/>
          </a:p>
          <a:p>
            <a:pPr marL="0" indent="0">
              <a:buNone/>
            </a:pPr>
            <a:r>
              <a:rPr lang="zh-CN" altLang="en-US" b="1">
                <a:sym typeface="+mn-ea"/>
              </a:rPr>
              <a:t>（</a:t>
            </a:r>
            <a:r>
              <a:rPr lang="en-US" altLang="zh-CN" b="1">
                <a:sym typeface="+mn-ea"/>
              </a:rPr>
              <a:t>3</a:t>
            </a:r>
            <a:r>
              <a:rPr lang="zh-CN" altLang="en-US" b="1">
                <a:sym typeface="+mn-ea"/>
              </a:rPr>
              <a:t>）</a:t>
            </a:r>
            <a:r>
              <a:rPr lang="en-US" altLang="zh-CN" b="1">
                <a:sym typeface="+mn-ea"/>
              </a:rPr>
              <a:t>Slave</a:t>
            </a:r>
            <a:r>
              <a:rPr lang="zh-CN" altLang="en-US" b="1">
                <a:sym typeface="+mn-ea"/>
              </a:rPr>
              <a:t>的</a:t>
            </a:r>
            <a:r>
              <a:rPr lang="en-US" altLang="zh-CN" b="1">
                <a:sym typeface="+mn-ea"/>
              </a:rPr>
              <a:t>I/O</a:t>
            </a:r>
            <a:r>
              <a:rPr lang="zh-CN" altLang="en-US" b="1">
                <a:sym typeface="+mn-ea"/>
              </a:rPr>
              <a:t>线程收到数据变更日志后，将其保存在中继日志文件下（</a:t>
            </a:r>
            <a:r>
              <a:rPr lang="en-US" altLang="zh-CN" b="1">
                <a:sym typeface="+mn-ea"/>
              </a:rPr>
              <a:t>relaylog</a:t>
            </a:r>
            <a:r>
              <a:rPr lang="zh-CN" altLang="en-US" b="1">
                <a:sym typeface="+mn-ea"/>
              </a:rPr>
              <a:t>）的尾部。</a:t>
            </a:r>
            <a:endParaRPr lang="zh-CN" altLang="en-US" b="1"/>
          </a:p>
          <a:p>
            <a:pPr marL="0" indent="0">
              <a:buNone/>
            </a:pPr>
            <a:r>
              <a:rPr lang="zh-CN" altLang="en-US" b="1">
                <a:sym typeface="+mn-ea"/>
              </a:rPr>
              <a:t>（</a:t>
            </a:r>
            <a:r>
              <a:rPr lang="en-US" altLang="zh-CN" b="1">
                <a:sym typeface="+mn-ea"/>
              </a:rPr>
              <a:t>4</a:t>
            </a:r>
            <a:r>
              <a:rPr lang="zh-CN" altLang="en-US" b="1">
                <a:sym typeface="+mn-ea"/>
              </a:rPr>
              <a:t>）</a:t>
            </a:r>
            <a:r>
              <a:rPr lang="en-US" altLang="zh-CN" b="1">
                <a:sym typeface="+mn-ea"/>
              </a:rPr>
              <a:t>Slave</a:t>
            </a:r>
            <a:r>
              <a:rPr lang="zh-CN" altLang="en-US" b="1">
                <a:sym typeface="+mn-ea"/>
              </a:rPr>
              <a:t>启动专门的</a:t>
            </a:r>
            <a:r>
              <a:rPr lang="en-US" altLang="zh-CN" b="1">
                <a:sym typeface="+mn-ea"/>
              </a:rPr>
              <a:t>SQL</a:t>
            </a:r>
            <a:r>
              <a:rPr lang="zh-CN" altLang="en-US" b="1">
                <a:sym typeface="+mn-ea"/>
              </a:rPr>
              <a:t>线程从</a:t>
            </a:r>
            <a:r>
              <a:rPr lang="en-US" altLang="zh-CN" b="1">
                <a:sym typeface="+mn-ea"/>
              </a:rPr>
              <a:t>relay log</a:t>
            </a:r>
            <a:r>
              <a:rPr lang="zh-CN" altLang="en-US" b="1">
                <a:sym typeface="+mn-ea"/>
              </a:rPr>
              <a:t>中获取日志，并在本地重新执行</a:t>
            </a:r>
            <a:r>
              <a:rPr lang="en-US" altLang="zh-CN" b="1">
                <a:sym typeface="+mn-ea"/>
              </a:rPr>
              <a:t>SQL</a:t>
            </a:r>
            <a:r>
              <a:rPr lang="zh-CN" altLang="en-US" b="1">
                <a:sym typeface="+mn-ea"/>
              </a:rPr>
              <a:t>语句将数据回放到数据库中，使</a:t>
            </a:r>
            <a:r>
              <a:rPr lang="en-US" altLang="zh-CN" b="1">
                <a:sym typeface="+mn-ea"/>
              </a:rPr>
              <a:t>Slave</a:t>
            </a:r>
            <a:r>
              <a:rPr lang="zh-CN" altLang="en-US" b="1">
                <a:sym typeface="+mn-ea"/>
              </a:rPr>
              <a:t>数据库与</a:t>
            </a:r>
            <a:r>
              <a:rPr lang="en-US" altLang="zh-CN" b="1">
                <a:sym typeface="+mn-ea"/>
              </a:rPr>
              <a:t>Master</a:t>
            </a:r>
            <a:r>
              <a:rPr lang="zh-CN" altLang="en-US" b="1">
                <a:sym typeface="+mn-ea"/>
              </a:rPr>
              <a:t>数据库保持一致。</a:t>
            </a:r>
            <a:endParaRPr lang="zh-CN" altLang="en-US" b="1">
              <a:sym typeface="+mn-ea"/>
            </a:endParaRPr>
          </a:p>
        </p:txBody>
      </p:sp>
      <p:pic>
        <p:nvPicPr>
          <p:cNvPr id="4" name="图片 3"/>
          <p:cNvPicPr>
            <a:picLocks noChangeAspect="1"/>
          </p:cNvPicPr>
          <p:nvPr/>
        </p:nvPicPr>
        <p:blipFill>
          <a:blip r:embed="rId1"/>
          <a:stretch>
            <a:fillRect/>
          </a:stretch>
        </p:blipFill>
        <p:spPr>
          <a:xfrm>
            <a:off x="1844040" y="3005455"/>
            <a:ext cx="7089140" cy="3611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540" y="320040"/>
            <a:ext cx="5826760" cy="460375"/>
          </a:xfrm>
          <a:prstGeom prst="rect">
            <a:avLst/>
          </a:prstGeom>
          <a:noFill/>
        </p:spPr>
        <p:txBody>
          <a:bodyPr wrap="square" rtlCol="0">
            <a:spAutoFit/>
          </a:bodyPr>
          <a:lstStyle/>
          <a:p>
            <a:pPr marL="0" indent="0">
              <a:buNone/>
            </a:pPr>
            <a:r>
              <a:rPr lang="en-US" altLang="zh-CN" sz="2400" dirty="0">
                <a:solidFill>
                  <a:srgbClr val="2E2657"/>
                </a:solidFill>
                <a:latin typeface="微软雅黑" panose="020B0503020204020204" pitchFamily="34" charset="-122"/>
                <a:ea typeface="微软雅黑" panose="020B0503020204020204" pitchFamily="34" charset="-122"/>
                <a:sym typeface="+mn-ea"/>
              </a:rPr>
              <a:t>mysql高可用架构：主从模式</a:t>
            </a:r>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MySQL high availability architecture: master-slave mode</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37540" y="1252220"/>
            <a:ext cx="10345420" cy="1245235"/>
          </a:xfrm>
          <a:prstGeom prst="rect">
            <a:avLst/>
          </a:prstGeom>
          <a:noFill/>
        </p:spPr>
        <p:txBody>
          <a:bodyPr wrap="square" rtlCol="0" anchor="t">
            <a:spAutoFit/>
          </a:bodyPr>
          <a:p>
            <a:pPr indent="0" fontAlgn="auto">
              <a:lnSpc>
                <a:spcPts val="3000"/>
              </a:lnSpc>
              <a:buNone/>
            </a:pPr>
            <a:r>
              <a:rPr lang="zh-CN" altLang="en-US" b="1">
                <a:sym typeface="+mn-ea"/>
              </a:rPr>
              <a:t>可用看到，</a:t>
            </a:r>
            <a:r>
              <a:rPr lang="en-US" altLang="zh-CN" b="1">
                <a:sym typeface="+mn-ea"/>
              </a:rPr>
              <a:t>Master</a:t>
            </a:r>
            <a:r>
              <a:rPr lang="zh-CN" altLang="en-US" b="1">
                <a:sym typeface="+mn-ea"/>
              </a:rPr>
              <a:t>提交事务不需要经过</a:t>
            </a:r>
            <a:r>
              <a:rPr lang="en-US" altLang="zh-CN" b="1">
                <a:sym typeface="+mn-ea"/>
              </a:rPr>
              <a:t>Slave</a:t>
            </a:r>
            <a:r>
              <a:rPr lang="zh-CN" altLang="en-US" b="1">
                <a:sym typeface="+mn-ea"/>
              </a:rPr>
              <a:t>确认，也不管</a:t>
            </a:r>
            <a:r>
              <a:rPr lang="en-US" altLang="zh-CN" b="1">
                <a:sym typeface="+mn-ea"/>
              </a:rPr>
              <a:t>Slave</a:t>
            </a:r>
            <a:r>
              <a:rPr lang="zh-CN" altLang="en-US" b="1">
                <a:sym typeface="+mn-ea"/>
              </a:rPr>
              <a:t>是否已接收</a:t>
            </a:r>
            <a:r>
              <a:rPr lang="en-US" altLang="zh-CN" b="1">
                <a:sym typeface="+mn-ea"/>
              </a:rPr>
              <a:t>binlog</a:t>
            </a:r>
            <a:r>
              <a:rPr lang="zh-CN" altLang="en-US" b="1">
                <a:sym typeface="+mn-ea"/>
              </a:rPr>
              <a:t>，</a:t>
            </a:r>
            <a:r>
              <a:rPr lang="en-US" altLang="zh-CN" b="1">
                <a:sym typeface="+mn-ea"/>
              </a:rPr>
              <a:t>Slave</a:t>
            </a:r>
            <a:r>
              <a:rPr lang="zh-CN" altLang="en-US" b="1">
                <a:sym typeface="+mn-ea"/>
              </a:rPr>
              <a:t>写</a:t>
            </a:r>
            <a:r>
              <a:rPr lang="en-US" altLang="zh-CN" b="1">
                <a:sym typeface="+mn-ea"/>
              </a:rPr>
              <a:t>relay log</a:t>
            </a:r>
            <a:r>
              <a:rPr lang="zh-CN" altLang="en-US" b="1">
                <a:sym typeface="+mn-ea"/>
              </a:rPr>
              <a:t>失败、重新执行</a:t>
            </a:r>
            <a:r>
              <a:rPr lang="en-US" altLang="zh-CN" b="1">
                <a:sym typeface="+mn-ea"/>
              </a:rPr>
              <a:t>SQL</a:t>
            </a:r>
            <a:r>
              <a:rPr lang="zh-CN" altLang="en-US" b="1">
                <a:sym typeface="+mn-ea"/>
              </a:rPr>
              <a:t>语句失败等异常情况并不会被</a:t>
            </a:r>
            <a:r>
              <a:rPr lang="en-US" altLang="zh-CN" b="1">
                <a:sym typeface="+mn-ea"/>
              </a:rPr>
              <a:t>Master</a:t>
            </a:r>
            <a:r>
              <a:rPr lang="zh-CN" altLang="en-US" b="1">
                <a:sym typeface="+mn-ea"/>
              </a:rPr>
              <a:t>感知，所以</a:t>
            </a:r>
            <a:r>
              <a:rPr lang="en-US" altLang="zh-CN" b="1">
                <a:sym typeface="+mn-ea"/>
              </a:rPr>
              <a:t>MySQL</a:t>
            </a:r>
            <a:r>
              <a:rPr lang="zh-CN" altLang="en-US" b="1">
                <a:sym typeface="+mn-ea"/>
              </a:rPr>
              <a:t>主从复制是异步的，</a:t>
            </a:r>
            <a:r>
              <a:rPr lang="en-US" altLang="zh-CN" b="1">
                <a:sym typeface="+mn-ea"/>
              </a:rPr>
              <a:t>Master</a:t>
            </a:r>
            <a:r>
              <a:rPr lang="zh-CN" altLang="en-US" b="1">
                <a:sym typeface="+mn-ea"/>
              </a:rPr>
              <a:t>提交完事务就返回了。</a:t>
            </a:r>
            <a:endParaRPr lang="zh-CN" altLang="en-US" b="1">
              <a:sym typeface="+mn-ea"/>
            </a:endParaRPr>
          </a:p>
        </p:txBody>
      </p:sp>
      <p:pic>
        <p:nvPicPr>
          <p:cNvPr id="4" name="图片 3"/>
          <p:cNvPicPr>
            <a:picLocks noChangeAspect="1"/>
          </p:cNvPicPr>
          <p:nvPr/>
        </p:nvPicPr>
        <p:blipFill>
          <a:blip r:embed="rId1"/>
          <a:stretch>
            <a:fillRect/>
          </a:stretch>
        </p:blipFill>
        <p:spPr>
          <a:xfrm>
            <a:off x="1991360" y="2794635"/>
            <a:ext cx="7089140" cy="3611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540" y="320040"/>
            <a:ext cx="5826760" cy="460375"/>
          </a:xfrm>
          <a:prstGeom prst="rect">
            <a:avLst/>
          </a:prstGeom>
          <a:noFill/>
        </p:spPr>
        <p:txBody>
          <a:bodyPr wrap="square" rtlCol="0">
            <a:spAutoFit/>
          </a:bodyPr>
          <a:lstStyle/>
          <a:p>
            <a:pPr marL="0" indent="0">
              <a:buNone/>
            </a:pPr>
            <a:r>
              <a:rPr lang="en-US" altLang="zh-CN" sz="2400" dirty="0">
                <a:solidFill>
                  <a:srgbClr val="2E2657"/>
                </a:solidFill>
                <a:latin typeface="微软雅黑" panose="020B0503020204020204" pitchFamily="34" charset="-122"/>
                <a:ea typeface="微软雅黑" panose="020B0503020204020204" pitchFamily="34" charset="-122"/>
                <a:sym typeface="+mn-ea"/>
              </a:rPr>
              <a:t>mysql高可用架构：主从模式</a:t>
            </a:r>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MySQL high availability architecture: master-slave mode</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37540" y="1252220"/>
            <a:ext cx="10345420" cy="860425"/>
          </a:xfrm>
          <a:prstGeom prst="rect">
            <a:avLst/>
          </a:prstGeom>
          <a:noFill/>
        </p:spPr>
        <p:txBody>
          <a:bodyPr wrap="square" rtlCol="0" anchor="t">
            <a:spAutoFit/>
          </a:bodyPr>
          <a:p>
            <a:pPr indent="0" fontAlgn="auto">
              <a:lnSpc>
                <a:spcPts val="3000"/>
              </a:lnSpc>
              <a:buNone/>
            </a:pPr>
            <a:r>
              <a:rPr lang="zh-CN" altLang="en-US" b="1">
                <a:sym typeface="+mn-ea"/>
              </a:rPr>
              <a:t>潜在隐患：如果</a:t>
            </a:r>
            <a:r>
              <a:rPr lang="en-US" altLang="zh-CN" b="1">
                <a:sym typeface="+mn-ea"/>
              </a:rPr>
              <a:t>Master</a:t>
            </a:r>
            <a:r>
              <a:rPr lang="zh-CN" altLang="en-US" b="1">
                <a:sym typeface="+mn-ea"/>
              </a:rPr>
              <a:t>提交事务成功后，但尚未发送</a:t>
            </a:r>
            <a:r>
              <a:rPr lang="en-US" altLang="zh-CN" b="1">
                <a:sym typeface="+mn-ea"/>
              </a:rPr>
              <a:t>binlog</a:t>
            </a:r>
            <a:r>
              <a:rPr lang="zh-CN" altLang="en-US" b="1">
                <a:sym typeface="+mn-ea"/>
              </a:rPr>
              <a:t>给</a:t>
            </a:r>
            <a:r>
              <a:rPr lang="en-US" altLang="zh-CN" b="1">
                <a:sym typeface="+mn-ea"/>
              </a:rPr>
              <a:t>Slave</a:t>
            </a:r>
            <a:r>
              <a:rPr lang="zh-CN" altLang="en-US" b="1">
                <a:sym typeface="+mn-ea"/>
              </a:rPr>
              <a:t>时，就出现宕机了，那么对</a:t>
            </a:r>
            <a:r>
              <a:rPr lang="en-US" altLang="zh-CN" b="1">
                <a:sym typeface="+mn-ea"/>
              </a:rPr>
              <a:t>MySQL</a:t>
            </a:r>
            <a:r>
              <a:rPr lang="zh-CN" altLang="en-US" b="1">
                <a:sym typeface="+mn-ea"/>
              </a:rPr>
              <a:t>执行主从切换就会造成事务数据的丢失，因为被提升为新</a:t>
            </a:r>
            <a:r>
              <a:rPr lang="en-US" altLang="zh-CN" b="1">
                <a:sym typeface="+mn-ea"/>
              </a:rPr>
              <a:t>Master</a:t>
            </a:r>
            <a:r>
              <a:rPr lang="zh-CN" altLang="en-US" b="1">
                <a:sym typeface="+mn-ea"/>
              </a:rPr>
              <a:t>的</a:t>
            </a:r>
            <a:r>
              <a:rPr lang="en-US" altLang="zh-CN" b="1">
                <a:sym typeface="+mn-ea"/>
              </a:rPr>
              <a:t>Slave</a:t>
            </a:r>
            <a:r>
              <a:rPr lang="zh-CN" altLang="en-US" b="1">
                <a:sym typeface="+mn-ea"/>
              </a:rPr>
              <a:t>并未复制这个事务。</a:t>
            </a:r>
            <a:endParaRPr lang="zh-CN" altLang="en-US" b="1">
              <a:sym typeface="+mn-ea"/>
            </a:endParaRPr>
          </a:p>
        </p:txBody>
      </p:sp>
      <p:pic>
        <p:nvPicPr>
          <p:cNvPr id="4" name="图片 3"/>
          <p:cNvPicPr>
            <a:picLocks noChangeAspect="1"/>
          </p:cNvPicPr>
          <p:nvPr/>
        </p:nvPicPr>
        <p:blipFill>
          <a:blip r:embed="rId1"/>
          <a:stretch>
            <a:fillRect/>
          </a:stretch>
        </p:blipFill>
        <p:spPr>
          <a:xfrm>
            <a:off x="2033270" y="2675890"/>
            <a:ext cx="7089140" cy="3611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540" y="320040"/>
            <a:ext cx="5826760" cy="460375"/>
          </a:xfrm>
          <a:prstGeom prst="rect">
            <a:avLst/>
          </a:prstGeom>
          <a:noFill/>
        </p:spPr>
        <p:txBody>
          <a:bodyPr wrap="square" rtlCol="0">
            <a:spAutoFit/>
          </a:bodyPr>
          <a:lstStyle/>
          <a:p>
            <a:pPr marL="0" indent="0">
              <a:buNone/>
            </a:pPr>
            <a:r>
              <a:rPr lang="en-US" altLang="zh-CN" sz="2400" dirty="0">
                <a:solidFill>
                  <a:srgbClr val="2E2657"/>
                </a:solidFill>
                <a:latin typeface="微软雅黑" panose="020B0503020204020204" pitchFamily="34" charset="-122"/>
                <a:ea typeface="微软雅黑" panose="020B0503020204020204" pitchFamily="34" charset="-122"/>
                <a:sym typeface="+mn-ea"/>
              </a:rPr>
              <a:t>mysql高可用架构：主从模式</a:t>
            </a:r>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MySQL high availability architecture: master-slave mode</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37540" y="1252220"/>
            <a:ext cx="10345420" cy="5477510"/>
          </a:xfrm>
          <a:prstGeom prst="rect">
            <a:avLst/>
          </a:prstGeom>
          <a:noFill/>
        </p:spPr>
        <p:txBody>
          <a:bodyPr wrap="square" rtlCol="0" anchor="t">
            <a:spAutoFit/>
          </a:bodyPr>
          <a:p>
            <a:pPr indent="0" fontAlgn="auto">
              <a:lnSpc>
                <a:spcPts val="3000"/>
              </a:lnSpc>
              <a:buNone/>
            </a:pPr>
            <a:r>
              <a:rPr lang="en-US" altLang="zh-CN" b="1">
                <a:sym typeface="+mn-ea"/>
              </a:rPr>
              <a:t>MySQL5.5 </a:t>
            </a:r>
            <a:r>
              <a:rPr lang="zh-CN" altLang="en-US" b="1">
                <a:sym typeface="+mn-ea"/>
              </a:rPr>
              <a:t>版本提供了半同步复制模式：</a:t>
            </a:r>
            <a:endParaRPr lang="zh-CN" altLang="en-US" b="1"/>
          </a:p>
          <a:p>
            <a:pPr indent="0" fontAlgn="auto">
              <a:lnSpc>
                <a:spcPts val="3000"/>
              </a:lnSpc>
              <a:buNone/>
            </a:pPr>
            <a:r>
              <a:rPr lang="en-US" altLang="zh-CN" b="1">
                <a:sym typeface="+mn-ea"/>
              </a:rPr>
              <a:t>Master</a:t>
            </a:r>
            <a:r>
              <a:rPr lang="zh-CN" altLang="en-US" b="1">
                <a:sym typeface="+mn-ea"/>
              </a:rPr>
              <a:t>在提交事务之前，会等待</a:t>
            </a:r>
            <a:r>
              <a:rPr lang="en-US" altLang="zh-CN" b="1">
                <a:sym typeface="+mn-ea"/>
              </a:rPr>
              <a:t>Slave</a:t>
            </a:r>
            <a:r>
              <a:rPr lang="zh-CN" altLang="en-US" b="1">
                <a:sym typeface="+mn-ea"/>
              </a:rPr>
              <a:t>接受</a:t>
            </a:r>
            <a:r>
              <a:rPr lang="en-US" altLang="zh-CN" b="1">
                <a:sym typeface="+mn-ea"/>
              </a:rPr>
              <a:t>binlog</a:t>
            </a:r>
            <a:r>
              <a:rPr lang="zh-CN" altLang="en-US" b="1">
                <a:sym typeface="+mn-ea"/>
              </a:rPr>
              <a:t>，当至少有一个</a:t>
            </a:r>
            <a:r>
              <a:rPr lang="en-US" altLang="zh-CN" b="1">
                <a:sym typeface="+mn-ea"/>
              </a:rPr>
              <a:t>Slave</a:t>
            </a:r>
            <a:r>
              <a:rPr lang="zh-CN" altLang="en-US" b="1">
                <a:sym typeface="+mn-ea"/>
              </a:rPr>
              <a:t>确认接受到</a:t>
            </a:r>
            <a:r>
              <a:rPr lang="en-US" altLang="zh-CN" b="1">
                <a:sym typeface="+mn-ea"/>
              </a:rPr>
              <a:t>binlog</a:t>
            </a:r>
            <a:r>
              <a:rPr lang="zh-CN" altLang="en-US" b="1">
                <a:sym typeface="+mn-ea"/>
              </a:rPr>
              <a:t>后，</a:t>
            </a:r>
            <a:r>
              <a:rPr lang="en-US" altLang="zh-CN" b="1">
                <a:sym typeface="+mn-ea"/>
              </a:rPr>
              <a:t>Master</a:t>
            </a:r>
            <a:r>
              <a:rPr lang="zh-CN" altLang="en-US" b="1">
                <a:sym typeface="+mn-ea"/>
              </a:rPr>
              <a:t>才提交事务。</a:t>
            </a:r>
            <a:endParaRPr lang="zh-CN" altLang="en-US" b="1"/>
          </a:p>
          <a:p>
            <a:pPr indent="0" fontAlgn="auto">
              <a:lnSpc>
                <a:spcPts val="3000"/>
              </a:lnSpc>
              <a:buNone/>
            </a:pPr>
            <a:endParaRPr lang="zh-CN" altLang="en-US" b="1"/>
          </a:p>
          <a:p>
            <a:pPr indent="0" fontAlgn="auto">
              <a:lnSpc>
                <a:spcPts val="3000"/>
              </a:lnSpc>
              <a:buNone/>
            </a:pPr>
            <a:r>
              <a:rPr lang="zh-CN" altLang="en-US" b="1">
                <a:sym typeface="+mn-ea"/>
              </a:rPr>
              <a:t>具体来说，</a:t>
            </a:r>
            <a:r>
              <a:rPr lang="en-US" altLang="zh-CN" b="1">
                <a:sym typeface="+mn-ea"/>
              </a:rPr>
              <a:t>Slave</a:t>
            </a:r>
            <a:r>
              <a:rPr lang="zh-CN" altLang="en-US" b="1">
                <a:sym typeface="+mn-ea"/>
              </a:rPr>
              <a:t>在收到</a:t>
            </a:r>
            <a:r>
              <a:rPr lang="en-US" altLang="zh-CN" b="1">
                <a:sym typeface="+mn-ea"/>
              </a:rPr>
              <a:t>binlog</a:t>
            </a:r>
            <a:r>
              <a:rPr lang="zh-CN" altLang="en-US" b="1">
                <a:sym typeface="+mn-ea"/>
              </a:rPr>
              <a:t>并将其写入</a:t>
            </a:r>
            <a:r>
              <a:rPr lang="en-US" altLang="zh-CN" b="1">
                <a:sym typeface="+mn-ea"/>
              </a:rPr>
              <a:t>relay log</a:t>
            </a:r>
            <a:r>
              <a:rPr lang="zh-CN" altLang="en-US" b="1">
                <a:sym typeface="+mn-ea"/>
              </a:rPr>
              <a:t>后，会向</a:t>
            </a:r>
            <a:r>
              <a:rPr lang="en-US" altLang="zh-CN" b="1">
                <a:sym typeface="+mn-ea"/>
              </a:rPr>
              <a:t>Master</a:t>
            </a:r>
            <a:r>
              <a:rPr lang="zh-CN" altLang="en-US" b="1">
                <a:sym typeface="+mn-ea"/>
              </a:rPr>
              <a:t>发送</a:t>
            </a:r>
            <a:r>
              <a:rPr lang="en-US" altLang="zh-CN" b="1">
                <a:sym typeface="+mn-ea"/>
              </a:rPr>
              <a:t>ACK</a:t>
            </a:r>
            <a:r>
              <a:rPr lang="zh-CN" altLang="en-US" b="1">
                <a:sym typeface="+mn-ea"/>
              </a:rPr>
              <a:t>响应；</a:t>
            </a:r>
            <a:r>
              <a:rPr lang="en-US" altLang="zh-CN" b="1">
                <a:sym typeface="+mn-ea"/>
              </a:rPr>
              <a:t>Master</a:t>
            </a:r>
            <a:r>
              <a:rPr lang="zh-CN" altLang="en-US" b="1">
                <a:sym typeface="+mn-ea"/>
              </a:rPr>
              <a:t>在收到</a:t>
            </a:r>
            <a:r>
              <a:rPr lang="en-US" altLang="zh-CN" b="1">
                <a:sym typeface="+mn-ea"/>
              </a:rPr>
              <a:t>ACK</a:t>
            </a:r>
            <a:r>
              <a:rPr lang="zh-CN" altLang="en-US" b="1">
                <a:sym typeface="+mn-ea"/>
              </a:rPr>
              <a:t>响应后，认为响应发送方</a:t>
            </a:r>
            <a:r>
              <a:rPr lang="en-US" altLang="zh-CN" b="1">
                <a:sym typeface="+mn-ea"/>
              </a:rPr>
              <a:t>Slave</a:t>
            </a:r>
            <a:r>
              <a:rPr lang="zh-CN" altLang="en-US" b="1">
                <a:sym typeface="+mn-ea"/>
              </a:rPr>
              <a:t>已经在</a:t>
            </a:r>
            <a:r>
              <a:rPr lang="en-US" altLang="zh-CN" b="1">
                <a:sym typeface="+mn-ea"/>
              </a:rPr>
              <a:t>relaylog</a:t>
            </a:r>
            <a:r>
              <a:rPr lang="zh-CN" altLang="en-US" b="1">
                <a:sym typeface="+mn-ea"/>
              </a:rPr>
              <a:t>中保存了事务，这时才进行事务提交。</a:t>
            </a:r>
            <a:endParaRPr lang="zh-CN" altLang="en-US" b="1">
              <a:sym typeface="+mn-ea"/>
            </a:endParaRPr>
          </a:p>
          <a:p>
            <a:pPr indent="0" fontAlgn="auto">
              <a:lnSpc>
                <a:spcPts val="3000"/>
              </a:lnSpc>
              <a:buNone/>
            </a:pPr>
            <a:endParaRPr lang="zh-CN" altLang="en-US" b="1">
              <a:sym typeface="+mn-ea"/>
            </a:endParaRPr>
          </a:p>
          <a:p>
            <a:pPr indent="0" fontAlgn="auto">
              <a:lnSpc>
                <a:spcPts val="3000"/>
              </a:lnSpc>
              <a:buNone/>
            </a:pPr>
            <a:r>
              <a:rPr lang="zh-CN" altLang="en-US" b="1">
                <a:sym typeface="+mn-ea"/>
              </a:rPr>
              <a:t>半同步复制可以提高主从数据的一致性，但是</a:t>
            </a:r>
            <a:r>
              <a:rPr lang="en-US" altLang="zh-CN" b="1">
                <a:sym typeface="+mn-ea"/>
              </a:rPr>
              <a:t>Master</a:t>
            </a:r>
            <a:r>
              <a:rPr lang="zh-CN" altLang="en-US" b="1">
                <a:sym typeface="+mn-ea"/>
              </a:rPr>
              <a:t>提交事务要等待</a:t>
            </a:r>
            <a:r>
              <a:rPr lang="en-US" altLang="zh-CN" b="1">
                <a:sym typeface="+mn-ea"/>
              </a:rPr>
              <a:t>Slave</a:t>
            </a:r>
            <a:r>
              <a:rPr lang="zh-CN" altLang="en-US" b="1">
                <a:sym typeface="+mn-ea"/>
              </a:rPr>
              <a:t>的确认，所以写性能会受到一定的影响，半同步复制适合对数据一致性要求较高的业务场景。</a:t>
            </a:r>
            <a:endParaRPr lang="zh-CN" altLang="en-US" b="1"/>
          </a:p>
          <a:p>
            <a:pPr indent="0" fontAlgn="auto">
              <a:lnSpc>
                <a:spcPts val="3000"/>
              </a:lnSpc>
              <a:buNone/>
            </a:pPr>
            <a:endParaRPr lang="zh-CN" altLang="en-US" b="1"/>
          </a:p>
          <a:p>
            <a:pPr indent="0" fontAlgn="auto">
              <a:lnSpc>
                <a:spcPts val="3000"/>
              </a:lnSpc>
              <a:buNone/>
            </a:pPr>
            <a:r>
              <a:rPr lang="en-US" altLang="zh-CN" b="1">
                <a:sym typeface="+mn-ea"/>
              </a:rPr>
              <a:t>PS :</a:t>
            </a:r>
            <a:endParaRPr lang="en-US" altLang="zh-CN" b="1"/>
          </a:p>
          <a:p>
            <a:pPr indent="0" fontAlgn="auto">
              <a:lnSpc>
                <a:spcPts val="3000"/>
              </a:lnSpc>
              <a:buNone/>
            </a:pPr>
            <a:r>
              <a:rPr lang="en-US" altLang="zh-CN" b="1">
                <a:sym typeface="+mn-ea"/>
              </a:rPr>
              <a:t>Master</a:t>
            </a:r>
            <a:r>
              <a:rPr lang="zh-CN" altLang="en-US" b="1">
                <a:sym typeface="+mn-ea"/>
              </a:rPr>
              <a:t>会因为向过多的</a:t>
            </a:r>
            <a:r>
              <a:rPr lang="en-US" altLang="zh-CN" b="1">
                <a:sym typeface="+mn-ea"/>
              </a:rPr>
              <a:t>Slave</a:t>
            </a:r>
            <a:r>
              <a:rPr lang="zh-CN" altLang="en-US" b="1">
                <a:sym typeface="+mn-ea"/>
              </a:rPr>
              <a:t>复制数据而压力倍增，这个问题被称为</a:t>
            </a:r>
            <a:r>
              <a:rPr lang="en-US" altLang="zh-CN" b="1">
                <a:sym typeface="+mn-ea"/>
              </a:rPr>
              <a:t>“</a:t>
            </a:r>
            <a:r>
              <a:rPr lang="zh-CN" altLang="en-US" b="1">
                <a:sym typeface="+mn-ea"/>
              </a:rPr>
              <a:t>复制风暴</a:t>
            </a:r>
            <a:r>
              <a:rPr lang="en-US" altLang="zh-CN" b="1">
                <a:sym typeface="+mn-ea"/>
              </a:rPr>
              <a:t>”</a:t>
            </a:r>
            <a:r>
              <a:rPr lang="zh-CN" altLang="en-US" b="1">
                <a:sym typeface="+mn-ea"/>
              </a:rPr>
              <a:t>。所以实际的主从模式可能是一些</a:t>
            </a:r>
            <a:r>
              <a:rPr lang="en-US" altLang="zh-CN" b="1">
                <a:sym typeface="+mn-ea"/>
              </a:rPr>
              <a:t>Slave</a:t>
            </a:r>
            <a:r>
              <a:rPr lang="zh-CN" altLang="en-US" b="1">
                <a:sym typeface="+mn-ea"/>
              </a:rPr>
              <a:t>向</a:t>
            </a:r>
            <a:r>
              <a:rPr lang="en-US" altLang="zh-CN" b="1">
                <a:sym typeface="+mn-ea"/>
              </a:rPr>
              <a:t>Slave</a:t>
            </a:r>
            <a:r>
              <a:rPr lang="zh-CN" altLang="en-US" b="1">
                <a:sym typeface="+mn-ea"/>
              </a:rPr>
              <a:t>复制数据。以减轻</a:t>
            </a:r>
            <a:r>
              <a:rPr lang="en-US" altLang="zh-CN" b="1">
                <a:sym typeface="+mn-ea"/>
              </a:rPr>
              <a:t>Master</a:t>
            </a:r>
            <a:r>
              <a:rPr lang="zh-CN" altLang="en-US" b="1">
                <a:sym typeface="+mn-ea"/>
              </a:rPr>
              <a:t>的复制压力。</a:t>
            </a:r>
            <a:endParaRPr lang="zh-CN" altLang="en-US" b="1"/>
          </a:p>
          <a:p>
            <a:pPr indent="0" fontAlgn="auto">
              <a:lnSpc>
                <a:spcPts val="3000"/>
              </a:lnSpc>
              <a:buNone/>
            </a:pPr>
            <a:endParaRPr lang="zh-CN" altLang="en-US" b="1">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116" y="2258296"/>
            <a:ext cx="12211050" cy="1652301"/>
          </a:xfrm>
          <a:custGeom>
            <a:avLst/>
            <a:gdLst>
              <a:gd name="connsiteX0" fmla="*/ 0 w 12192000"/>
              <a:gd name="connsiteY0" fmla="*/ 0 h 1069741"/>
              <a:gd name="connsiteX1" fmla="*/ 12192000 w 12192000"/>
              <a:gd name="connsiteY1" fmla="*/ 0 h 1069741"/>
              <a:gd name="connsiteX2" fmla="*/ 12192000 w 12192000"/>
              <a:gd name="connsiteY2" fmla="*/ 1069741 h 1069741"/>
              <a:gd name="connsiteX3" fmla="*/ 0 w 12192000"/>
              <a:gd name="connsiteY3" fmla="*/ 1069741 h 1069741"/>
              <a:gd name="connsiteX4" fmla="*/ 0 w 12192000"/>
              <a:gd name="connsiteY4" fmla="*/ 0 h 1069741"/>
              <a:gd name="connsiteX0-1" fmla="*/ 0 w 12192000"/>
              <a:gd name="connsiteY0-2" fmla="*/ 0 h 1069741"/>
              <a:gd name="connsiteX1-3" fmla="*/ 12192000 w 12192000"/>
              <a:gd name="connsiteY1-4" fmla="*/ 0 h 1069741"/>
              <a:gd name="connsiteX2-5" fmla="*/ 12192000 w 12192000"/>
              <a:gd name="connsiteY2-6" fmla="*/ 1069741 h 1069741"/>
              <a:gd name="connsiteX3-7" fmla="*/ 2076450 w 12192000"/>
              <a:gd name="connsiteY3-8" fmla="*/ 1061751 h 1069741"/>
              <a:gd name="connsiteX4-9" fmla="*/ 0 w 12192000"/>
              <a:gd name="connsiteY4-10" fmla="*/ 1069741 h 1069741"/>
              <a:gd name="connsiteX5" fmla="*/ 0 w 12192000"/>
              <a:gd name="connsiteY5" fmla="*/ 0 h 1069741"/>
              <a:gd name="connsiteX0-11" fmla="*/ 0 w 12192000"/>
              <a:gd name="connsiteY0-12" fmla="*/ 0 h 1652301"/>
              <a:gd name="connsiteX1-13" fmla="*/ 12192000 w 12192000"/>
              <a:gd name="connsiteY1-14" fmla="*/ 0 h 1652301"/>
              <a:gd name="connsiteX2-15" fmla="*/ 12192000 w 12192000"/>
              <a:gd name="connsiteY2-16" fmla="*/ 1069741 h 1652301"/>
              <a:gd name="connsiteX3-17" fmla="*/ 1962150 w 12192000"/>
              <a:gd name="connsiteY3-18" fmla="*/ 1652301 h 1652301"/>
              <a:gd name="connsiteX4-19" fmla="*/ 0 w 12192000"/>
              <a:gd name="connsiteY4-20" fmla="*/ 1069741 h 1652301"/>
              <a:gd name="connsiteX5-21" fmla="*/ 0 w 12192000"/>
              <a:gd name="connsiteY5-22" fmla="*/ 0 h 1652301"/>
              <a:gd name="connsiteX0-23" fmla="*/ 19050 w 12211050"/>
              <a:gd name="connsiteY0-24" fmla="*/ 0 h 1652301"/>
              <a:gd name="connsiteX1-25" fmla="*/ 12211050 w 12211050"/>
              <a:gd name="connsiteY1-26" fmla="*/ 0 h 1652301"/>
              <a:gd name="connsiteX2-27" fmla="*/ 12211050 w 12211050"/>
              <a:gd name="connsiteY2-28" fmla="*/ 1069741 h 1652301"/>
              <a:gd name="connsiteX3-29" fmla="*/ 1981200 w 12211050"/>
              <a:gd name="connsiteY3-30" fmla="*/ 1652301 h 1652301"/>
              <a:gd name="connsiteX4-31" fmla="*/ 0 w 12211050"/>
              <a:gd name="connsiteY4-32" fmla="*/ 1145941 h 1652301"/>
              <a:gd name="connsiteX5-33" fmla="*/ 19050 w 12211050"/>
              <a:gd name="connsiteY5-34" fmla="*/ 0 h 1652301"/>
              <a:gd name="connsiteX0-35" fmla="*/ 19050 w 12227983"/>
              <a:gd name="connsiteY0-36" fmla="*/ 0 h 1652301"/>
              <a:gd name="connsiteX1-37" fmla="*/ 12211050 w 12227983"/>
              <a:gd name="connsiteY1-38" fmla="*/ 0 h 1652301"/>
              <a:gd name="connsiteX2-39" fmla="*/ 12227983 w 12227983"/>
              <a:gd name="connsiteY2-40" fmla="*/ 985074 h 1652301"/>
              <a:gd name="connsiteX3-41" fmla="*/ 1981200 w 12227983"/>
              <a:gd name="connsiteY3-42" fmla="*/ 1652301 h 1652301"/>
              <a:gd name="connsiteX4-43" fmla="*/ 0 w 12227983"/>
              <a:gd name="connsiteY4-44" fmla="*/ 1145941 h 1652301"/>
              <a:gd name="connsiteX5-45" fmla="*/ 19050 w 12227983"/>
              <a:gd name="connsiteY5-46" fmla="*/ 0 h 1652301"/>
              <a:gd name="connsiteX0-47" fmla="*/ 19050 w 12227983"/>
              <a:gd name="connsiteY0-48" fmla="*/ 0 h 1652301"/>
              <a:gd name="connsiteX1-49" fmla="*/ 12211050 w 12227983"/>
              <a:gd name="connsiteY1-50" fmla="*/ 0 h 1652301"/>
              <a:gd name="connsiteX2-51" fmla="*/ 12227983 w 12227983"/>
              <a:gd name="connsiteY2-52" fmla="*/ 985074 h 1652301"/>
              <a:gd name="connsiteX3-53" fmla="*/ 1981200 w 12227983"/>
              <a:gd name="connsiteY3-54" fmla="*/ 1652301 h 1652301"/>
              <a:gd name="connsiteX4-55" fmla="*/ 0 w 12227983"/>
              <a:gd name="connsiteY4-56" fmla="*/ 1145941 h 1652301"/>
              <a:gd name="connsiteX5-57" fmla="*/ 19050 w 12227983"/>
              <a:gd name="connsiteY5-58" fmla="*/ 0 h 1652301"/>
              <a:gd name="connsiteX0-59" fmla="*/ 2117 w 12211050"/>
              <a:gd name="connsiteY0-60" fmla="*/ 0 h 1652301"/>
              <a:gd name="connsiteX1-61" fmla="*/ 12194117 w 12211050"/>
              <a:gd name="connsiteY1-62" fmla="*/ 0 h 1652301"/>
              <a:gd name="connsiteX2-63" fmla="*/ 12211050 w 12211050"/>
              <a:gd name="connsiteY2-64" fmla="*/ 985074 h 1652301"/>
              <a:gd name="connsiteX3-65" fmla="*/ 1964267 w 12211050"/>
              <a:gd name="connsiteY3-66" fmla="*/ 1652301 h 1652301"/>
              <a:gd name="connsiteX4-67" fmla="*/ 0 w 12211050"/>
              <a:gd name="connsiteY4-68" fmla="*/ 1145941 h 1652301"/>
              <a:gd name="connsiteX5-69" fmla="*/ 2117 w 12211050"/>
              <a:gd name="connsiteY5-70" fmla="*/ 0 h 16523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211050" h="1652301">
                <a:moveTo>
                  <a:pt x="2117" y="0"/>
                </a:moveTo>
                <a:lnTo>
                  <a:pt x="12194117" y="0"/>
                </a:lnTo>
                <a:lnTo>
                  <a:pt x="12211050" y="985074"/>
                </a:lnTo>
                <a:lnTo>
                  <a:pt x="1964267" y="1652301"/>
                </a:lnTo>
                <a:lnTo>
                  <a:pt x="0" y="1145941"/>
                </a:lnTo>
                <a:cubicBezTo>
                  <a:pt x="706" y="763961"/>
                  <a:pt x="1411" y="381980"/>
                  <a:pt x="211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3031067"/>
            <a:ext cx="12192000" cy="3826933"/>
          </a:xfrm>
          <a:prstGeom prst="rect">
            <a:avLst/>
          </a:prstGeom>
          <a:solidFill>
            <a:srgbClr val="09003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连接符 25"/>
          <p:cNvCxnSpPr/>
          <p:nvPr/>
        </p:nvCxnSpPr>
        <p:spPr>
          <a:xfrm flipH="1">
            <a:off x="-2366596" y="3742523"/>
            <a:ext cx="4276198" cy="1504594"/>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4841" b="34663"/>
          <a:stretch>
            <a:fillRect/>
          </a:stretch>
        </p:blipFill>
        <p:spPr>
          <a:xfrm flipV="1">
            <a:off x="0" y="-1"/>
            <a:ext cx="12192000" cy="3742524"/>
          </a:xfrm>
          <a:custGeom>
            <a:avLst/>
            <a:gdLst>
              <a:gd name="connsiteX0" fmla="*/ 0 w 12192000"/>
              <a:gd name="connsiteY0" fmla="*/ 4343401 h 4343401"/>
              <a:gd name="connsiteX1" fmla="*/ 12192000 w 12192000"/>
              <a:gd name="connsiteY1" fmla="*/ 4343401 h 4343401"/>
              <a:gd name="connsiteX2" fmla="*/ 12192000 w 12192000"/>
              <a:gd name="connsiteY2" fmla="*/ 813735 h 4343401"/>
              <a:gd name="connsiteX3" fmla="*/ 1981201 w 12192000"/>
              <a:gd name="connsiteY3" fmla="*/ 0 h 4343401"/>
              <a:gd name="connsiteX4" fmla="*/ 0 w 12192000"/>
              <a:gd name="connsiteY4" fmla="*/ 532263 h 43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343401">
                <a:moveTo>
                  <a:pt x="0" y="4343401"/>
                </a:moveTo>
                <a:lnTo>
                  <a:pt x="12192000" y="4343401"/>
                </a:lnTo>
                <a:lnTo>
                  <a:pt x="12192000" y="813735"/>
                </a:lnTo>
                <a:lnTo>
                  <a:pt x="1981201" y="0"/>
                </a:lnTo>
                <a:lnTo>
                  <a:pt x="0" y="532263"/>
                </a:lnTo>
                <a:close/>
              </a:path>
            </a:pathLst>
          </a:custGeom>
          <a:ln w="3175">
            <a:solidFill>
              <a:schemeClr val="bg1">
                <a:alpha val="50000"/>
              </a:schemeClr>
            </a:solidFill>
          </a:ln>
        </p:spPr>
      </p:pic>
      <p:sp>
        <p:nvSpPr>
          <p:cNvPr id="7" name="文本框 6"/>
          <p:cNvSpPr txBox="1"/>
          <p:nvPr/>
        </p:nvSpPr>
        <p:spPr>
          <a:xfrm>
            <a:off x="1828800" y="3834937"/>
            <a:ext cx="7905750" cy="923330"/>
          </a:xfrm>
          <a:prstGeom prst="rect">
            <a:avLst/>
          </a:prstGeom>
          <a:noFill/>
        </p:spPr>
        <p:txBody>
          <a:bodyPr wrap="square" rtlCol="0">
            <a:spAutoFit/>
          </a:bodyPr>
          <a:lstStyle/>
          <a:p>
            <a:r>
              <a:rPr lang="zh-CN" altLang="en-US" sz="5400" dirty="0">
                <a:solidFill>
                  <a:schemeClr val="bg1"/>
                </a:solidFill>
                <a:latin typeface="微软雅黑" panose="020B0503020204020204" pitchFamily="34" charset="-122"/>
                <a:ea typeface="微软雅黑" panose="020B0503020204020204" pitchFamily="34" charset="-122"/>
              </a:rPr>
              <a:t>谢谢观看</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885951" y="4771536"/>
            <a:ext cx="2781300" cy="338554"/>
          </a:xfrm>
          <a:prstGeom prst="rect">
            <a:avLst/>
          </a:prstGeom>
          <a:noFill/>
        </p:spPr>
        <p:txBody>
          <a:bodyPr wrap="square" rtlCol="0">
            <a:spAutoFit/>
          </a:bodyPr>
          <a:lstStyle/>
          <a:p>
            <a:pPr algn="dist"/>
            <a:r>
              <a:rPr lang="en-US" altLang="zh-CN" sz="1600" dirty="0">
                <a:solidFill>
                  <a:schemeClr val="bg1">
                    <a:alpha val="90000"/>
                  </a:schemeClr>
                </a:solidFill>
                <a:latin typeface="微软雅黑" panose="020B0503020204020204" pitchFamily="34" charset="-122"/>
                <a:ea typeface="微软雅黑" panose="020B0503020204020204" pitchFamily="34" charset="-122"/>
              </a:rPr>
              <a:t>Thank You For Watching</a:t>
            </a:r>
            <a:endParaRPr lang="zh-CN" altLang="en-US" sz="1600" dirty="0">
              <a:solidFill>
                <a:schemeClr val="bg1">
                  <a:alpha val="9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621370" y="2342615"/>
            <a:ext cx="1235075" cy="1446550"/>
          </a:xfrm>
          <a:prstGeom prst="rect">
            <a:avLst/>
          </a:prstGeom>
          <a:noFill/>
        </p:spPr>
        <p:txBody>
          <a:bodyPr wrap="square" rtlCol="0">
            <a:spAutoFit/>
          </a:bodyPr>
          <a:lstStyle/>
          <a:p>
            <a:pPr algn="ctr"/>
            <a:r>
              <a:rPr lang="en-US" altLang="zh-CN" sz="8800" b="1" dirty="0">
                <a:gradFill flip="none" rotWithShape="1">
                  <a:gsLst>
                    <a:gs pos="20000">
                      <a:schemeClr val="accent1">
                        <a:lumMod val="5000"/>
                        <a:lumOff val="95000"/>
                      </a:schemeClr>
                    </a:gs>
                    <a:gs pos="85000">
                      <a:schemeClr val="bg1">
                        <a:alpha val="0"/>
                      </a:schemeClr>
                    </a:gs>
                  </a:gsLst>
                  <a:lin ang="0" scaled="1"/>
                  <a:tileRect/>
                </a:gradFill>
                <a:latin typeface="微软雅黑" panose="020B0503020204020204" pitchFamily="34" charset="-122"/>
                <a:ea typeface="微软雅黑" panose="020B0503020204020204" pitchFamily="34" charset="-122"/>
              </a:rPr>
              <a:t>2</a:t>
            </a:r>
            <a:endParaRPr lang="zh-CN" altLang="en-US" sz="8800" b="1" dirty="0">
              <a:gradFill flip="none" rotWithShape="1">
                <a:gsLst>
                  <a:gs pos="20000">
                    <a:schemeClr val="accent1">
                      <a:lumMod val="5000"/>
                      <a:lumOff val="95000"/>
                    </a:schemeClr>
                  </a:gs>
                  <a:gs pos="85000">
                    <a:schemeClr val="bg1">
                      <a:alpha val="0"/>
                    </a:schemeClr>
                  </a:gs>
                </a:gsLst>
                <a:lin ang="0" scaled="1"/>
                <a:tileRect/>
              </a:gra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1962150" y="4743753"/>
            <a:ext cx="2619375"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333628" y="2342615"/>
            <a:ext cx="1235075" cy="1446550"/>
          </a:xfrm>
          <a:prstGeom prst="rect">
            <a:avLst/>
          </a:prstGeom>
          <a:noFill/>
        </p:spPr>
        <p:txBody>
          <a:bodyPr wrap="square" rtlCol="0">
            <a:spAutoFit/>
          </a:bodyPr>
          <a:lstStyle>
            <a:defPPr>
              <a:defRPr lang="zh-CN"/>
            </a:defPPr>
            <a:lvl1pPr>
              <a:defRPr sz="8800" b="1">
                <a:gradFill flip="none" rotWithShape="1">
                  <a:gsLst>
                    <a:gs pos="20000">
                      <a:schemeClr val="accent1">
                        <a:lumMod val="5000"/>
                        <a:lumOff val="95000"/>
                      </a:schemeClr>
                    </a:gs>
                    <a:gs pos="85000">
                      <a:schemeClr val="bg1">
                        <a:alpha val="0"/>
                      </a:schemeClr>
                    </a:gs>
                  </a:gsLst>
                  <a:lin ang="0" scaled="1"/>
                  <a:tileRect/>
                </a:gradFill>
                <a:latin typeface="微软雅黑" panose="020B0503020204020204" pitchFamily="34" charset="-122"/>
                <a:ea typeface="微软雅黑" panose="020B0503020204020204" pitchFamily="34" charset="-122"/>
              </a:defRPr>
            </a:lvl1pPr>
          </a:lstStyle>
          <a:p>
            <a:pPr algn="ctr"/>
            <a:r>
              <a:rPr lang="en-US" altLang="zh-CN" dirty="0"/>
              <a:t>0</a:t>
            </a:r>
            <a:endParaRPr lang="zh-CN" altLang="en-US" dirty="0"/>
          </a:p>
        </p:txBody>
      </p:sp>
      <p:sp>
        <p:nvSpPr>
          <p:cNvPr id="17" name="文本框 16"/>
          <p:cNvSpPr txBox="1"/>
          <p:nvPr/>
        </p:nvSpPr>
        <p:spPr>
          <a:xfrm>
            <a:off x="2998261" y="2342615"/>
            <a:ext cx="1235075" cy="1445260"/>
          </a:xfrm>
          <a:prstGeom prst="rect">
            <a:avLst/>
          </a:prstGeom>
          <a:noFill/>
        </p:spPr>
        <p:txBody>
          <a:bodyPr wrap="square" rtlCol="0">
            <a:spAutoFit/>
          </a:bodyPr>
          <a:lstStyle>
            <a:defPPr>
              <a:defRPr lang="zh-CN"/>
            </a:defPPr>
            <a:lvl1pPr>
              <a:defRPr sz="8800" b="1">
                <a:gradFill flip="none" rotWithShape="1">
                  <a:gsLst>
                    <a:gs pos="20000">
                      <a:schemeClr val="accent1">
                        <a:lumMod val="5000"/>
                        <a:lumOff val="95000"/>
                      </a:schemeClr>
                    </a:gs>
                    <a:gs pos="85000">
                      <a:schemeClr val="bg1">
                        <a:alpha val="0"/>
                      </a:schemeClr>
                    </a:gs>
                  </a:gsLst>
                  <a:lin ang="0" scaled="1"/>
                  <a:tileRect/>
                </a:gradFill>
                <a:latin typeface="微软雅黑" panose="020B0503020204020204" pitchFamily="34" charset="-122"/>
                <a:ea typeface="微软雅黑" panose="020B0503020204020204" pitchFamily="34" charset="-122"/>
              </a:defRPr>
            </a:lvl1pPr>
          </a:lstStyle>
          <a:p>
            <a:pPr algn="ctr"/>
            <a:r>
              <a:rPr lang="en-US" altLang="zh-CN" dirty="0">
                <a:gradFill flip="none" rotWithShape="1">
                  <a:gsLst>
                    <a:gs pos="20000">
                      <a:schemeClr val="accent1">
                        <a:lumMod val="5000"/>
                        <a:lumOff val="95000"/>
                      </a:schemeClr>
                    </a:gs>
                    <a:gs pos="75000">
                      <a:schemeClr val="bg1">
                        <a:alpha val="0"/>
                      </a:schemeClr>
                    </a:gs>
                  </a:gsLst>
                  <a:lin ang="0" scaled="1"/>
                  <a:tileRect/>
                </a:gradFill>
              </a:rPr>
              <a:t>2</a:t>
            </a:r>
            <a:endParaRPr lang="zh-CN" altLang="en-US" dirty="0">
              <a:gradFill flip="none" rotWithShape="1">
                <a:gsLst>
                  <a:gs pos="20000">
                    <a:schemeClr val="accent1">
                      <a:lumMod val="5000"/>
                      <a:lumOff val="95000"/>
                    </a:schemeClr>
                  </a:gs>
                  <a:gs pos="75000">
                    <a:schemeClr val="bg1">
                      <a:alpha val="0"/>
                    </a:schemeClr>
                  </a:gs>
                </a:gsLst>
                <a:lin ang="0" scaled="1"/>
                <a:tileRect/>
              </a:gradFill>
            </a:endParaRPr>
          </a:p>
        </p:txBody>
      </p:sp>
      <p:sp>
        <p:nvSpPr>
          <p:cNvPr id="18" name="文本框 17"/>
          <p:cNvSpPr txBox="1"/>
          <p:nvPr/>
        </p:nvSpPr>
        <p:spPr>
          <a:xfrm>
            <a:off x="3672419" y="2342615"/>
            <a:ext cx="1235075" cy="1445260"/>
          </a:xfrm>
          <a:prstGeom prst="rect">
            <a:avLst/>
          </a:prstGeom>
          <a:noFill/>
        </p:spPr>
        <p:txBody>
          <a:bodyPr wrap="square" rtlCol="0">
            <a:spAutoFit/>
          </a:bodyPr>
          <a:lstStyle>
            <a:defPPr>
              <a:defRPr lang="zh-CN"/>
            </a:defPPr>
            <a:lvl1pPr>
              <a:defRPr sz="8800" b="1">
                <a:gradFill flip="none" rotWithShape="1">
                  <a:gsLst>
                    <a:gs pos="20000">
                      <a:schemeClr val="accent1">
                        <a:lumMod val="5000"/>
                        <a:lumOff val="95000"/>
                      </a:schemeClr>
                    </a:gs>
                    <a:gs pos="85000">
                      <a:schemeClr val="bg1">
                        <a:alpha val="0"/>
                      </a:schemeClr>
                    </a:gs>
                  </a:gsLst>
                  <a:lin ang="0" scaled="1"/>
                  <a:tileRect/>
                </a:gradFill>
                <a:latin typeface="微软雅黑" panose="020B0503020204020204" pitchFamily="34" charset="-122"/>
                <a:ea typeface="微软雅黑" panose="020B0503020204020204" pitchFamily="34" charset="-122"/>
              </a:defRPr>
            </a:lvl1pPr>
          </a:lstStyle>
          <a:p>
            <a:pPr algn="ctr"/>
            <a:r>
              <a:rPr lang="en-US" altLang="zh-CN" dirty="0"/>
              <a:t>5</a:t>
            </a:r>
            <a:endParaRPr lang="zh-CN" altLang="en-US" dirty="0"/>
          </a:p>
        </p:txBody>
      </p:sp>
      <p:sp>
        <p:nvSpPr>
          <p:cNvPr id="4" name="矩形 3"/>
          <p:cNvSpPr/>
          <p:nvPr/>
        </p:nvSpPr>
        <p:spPr>
          <a:xfrm>
            <a:off x="6915150" y="-552450"/>
            <a:ext cx="495300" cy="310496"/>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4375152" y="3607883"/>
            <a:ext cx="8605674" cy="4033183"/>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216796" y="3321229"/>
            <a:ext cx="12596446" cy="443210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21242" y="4657749"/>
            <a:ext cx="8605674" cy="4033183"/>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984250" y="5142528"/>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0278805" y="4674102"/>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596763" y="6731647"/>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519490" y="6597570"/>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5597169" y="4490782"/>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5547956" y="5884643"/>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9397812" y="5952928"/>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1591925" y="3749911"/>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1441329" y="6171296"/>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617163" y="6066276"/>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476323" y="4277523"/>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597060" y="4025241"/>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990712" y="5568495"/>
            <a:ext cx="49213" cy="4921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split dir="in"/>
      </p:transition>
    </mc:Choice>
    <mc:Fallback>
      <p:transition spd="slow" advClick="0" advTm="0">
        <p:spli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750"/>
                                        <p:tgtEl>
                                          <p:spTgt spid="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55" presetClass="entr" presetSubtype="0"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 calcmode="lin" valueType="num">
                                      <p:cBhvr>
                                        <p:cTn id="16" dur="1000" fill="hold"/>
                                        <p:tgtEl>
                                          <p:spTgt spid="12"/>
                                        </p:tgtEl>
                                        <p:attrNameLst>
                                          <p:attrName>ppt_w</p:attrName>
                                        </p:attrNameLst>
                                      </p:cBhvr>
                                      <p:tavLst>
                                        <p:tav tm="0">
                                          <p:val>
                                            <p:strVal val="#ppt_w*0.70"/>
                                          </p:val>
                                        </p:tav>
                                        <p:tav tm="100000">
                                          <p:val>
                                            <p:strVal val="#ppt_w"/>
                                          </p:val>
                                        </p:tav>
                                      </p:tavLst>
                                    </p:anim>
                                    <p:anim calcmode="lin" valueType="num">
                                      <p:cBhvr>
                                        <p:cTn id="17" dur="1000" fill="hold"/>
                                        <p:tgtEl>
                                          <p:spTgt spid="12"/>
                                        </p:tgtEl>
                                        <p:attrNameLst>
                                          <p:attrName>ppt_h</p:attrName>
                                        </p:attrNameLst>
                                      </p:cBhvr>
                                      <p:tavLst>
                                        <p:tav tm="0">
                                          <p:val>
                                            <p:strVal val="#ppt_h"/>
                                          </p:val>
                                        </p:tav>
                                        <p:tav tm="100000">
                                          <p:val>
                                            <p:strVal val="#ppt_h"/>
                                          </p:val>
                                        </p:tav>
                                      </p:tavLst>
                                    </p:anim>
                                    <p:animEffect transition="in" filter="fade">
                                      <p:cBhvr>
                                        <p:cTn id="18" dur="1000"/>
                                        <p:tgtEl>
                                          <p:spTgt spid="12"/>
                                        </p:tgtEl>
                                      </p:cBhvr>
                                    </p:animEffect>
                                  </p:childTnLst>
                                </p:cTn>
                              </p:par>
                              <p:par>
                                <p:cTn id="19" presetID="55" presetClass="entr" presetSubtype="0" fill="hold" grpId="0" nodeType="withEffect">
                                  <p:stCondLst>
                                    <p:cond delay="750"/>
                                  </p:stCondLst>
                                  <p:childTnLst>
                                    <p:set>
                                      <p:cBhvr>
                                        <p:cTn id="20" dur="1" fill="hold">
                                          <p:stCondLst>
                                            <p:cond delay="0"/>
                                          </p:stCondLst>
                                        </p:cTn>
                                        <p:tgtEl>
                                          <p:spTgt spid="16"/>
                                        </p:tgtEl>
                                        <p:attrNameLst>
                                          <p:attrName>style.visibility</p:attrName>
                                        </p:attrNameLst>
                                      </p:cBhvr>
                                      <p:to>
                                        <p:strVal val="visible"/>
                                      </p:to>
                                    </p:set>
                                    <p:anim calcmode="lin" valueType="num">
                                      <p:cBhvr>
                                        <p:cTn id="21" dur="1000" fill="hold"/>
                                        <p:tgtEl>
                                          <p:spTgt spid="16"/>
                                        </p:tgtEl>
                                        <p:attrNameLst>
                                          <p:attrName>ppt_w</p:attrName>
                                        </p:attrNameLst>
                                      </p:cBhvr>
                                      <p:tavLst>
                                        <p:tav tm="0">
                                          <p:val>
                                            <p:strVal val="#ppt_w*0.70"/>
                                          </p:val>
                                        </p:tav>
                                        <p:tav tm="100000">
                                          <p:val>
                                            <p:strVal val="#ppt_w"/>
                                          </p:val>
                                        </p:tav>
                                      </p:tavLst>
                                    </p:anim>
                                    <p:anim calcmode="lin" valueType="num">
                                      <p:cBhvr>
                                        <p:cTn id="22" dur="1000" fill="hold"/>
                                        <p:tgtEl>
                                          <p:spTgt spid="16"/>
                                        </p:tgtEl>
                                        <p:attrNameLst>
                                          <p:attrName>ppt_h</p:attrName>
                                        </p:attrNameLst>
                                      </p:cBhvr>
                                      <p:tavLst>
                                        <p:tav tm="0">
                                          <p:val>
                                            <p:strVal val="#ppt_h"/>
                                          </p:val>
                                        </p:tav>
                                        <p:tav tm="100000">
                                          <p:val>
                                            <p:strVal val="#ppt_h"/>
                                          </p:val>
                                        </p:tav>
                                      </p:tavLst>
                                    </p:anim>
                                    <p:animEffect transition="in" filter="fade">
                                      <p:cBhvr>
                                        <p:cTn id="23" dur="1000"/>
                                        <p:tgtEl>
                                          <p:spTgt spid="16"/>
                                        </p:tgtEl>
                                      </p:cBhvr>
                                    </p:animEffect>
                                  </p:childTnLst>
                                </p:cTn>
                              </p:par>
                              <p:par>
                                <p:cTn id="24" presetID="55" presetClass="entr" presetSubtype="0" fill="hold" grpId="0" nodeType="withEffect">
                                  <p:stCondLst>
                                    <p:cond delay="100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0" fill="hold"/>
                                        <p:tgtEl>
                                          <p:spTgt spid="17"/>
                                        </p:tgtEl>
                                        <p:attrNameLst>
                                          <p:attrName>ppt_w</p:attrName>
                                        </p:attrNameLst>
                                      </p:cBhvr>
                                      <p:tavLst>
                                        <p:tav tm="0">
                                          <p:val>
                                            <p:strVal val="#ppt_w*0.70"/>
                                          </p:val>
                                        </p:tav>
                                        <p:tav tm="100000">
                                          <p:val>
                                            <p:strVal val="#ppt_w"/>
                                          </p:val>
                                        </p:tav>
                                      </p:tavLst>
                                    </p:anim>
                                    <p:anim calcmode="lin" valueType="num">
                                      <p:cBhvr>
                                        <p:cTn id="27" dur="1000" fill="hold"/>
                                        <p:tgtEl>
                                          <p:spTgt spid="17"/>
                                        </p:tgtEl>
                                        <p:attrNameLst>
                                          <p:attrName>ppt_h</p:attrName>
                                        </p:attrNameLst>
                                      </p:cBhvr>
                                      <p:tavLst>
                                        <p:tav tm="0">
                                          <p:val>
                                            <p:strVal val="#ppt_h"/>
                                          </p:val>
                                        </p:tav>
                                        <p:tav tm="100000">
                                          <p:val>
                                            <p:strVal val="#ppt_h"/>
                                          </p:val>
                                        </p:tav>
                                      </p:tavLst>
                                    </p:anim>
                                    <p:animEffect transition="in" filter="fade">
                                      <p:cBhvr>
                                        <p:cTn id="28" dur="1000"/>
                                        <p:tgtEl>
                                          <p:spTgt spid="17"/>
                                        </p:tgtEl>
                                      </p:cBhvr>
                                    </p:animEffect>
                                  </p:childTnLst>
                                </p:cTn>
                              </p:par>
                              <p:par>
                                <p:cTn id="29" presetID="55" presetClass="entr" presetSubtype="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strVal val="#ppt_w*0.70"/>
                                          </p:val>
                                        </p:tav>
                                        <p:tav tm="100000">
                                          <p:val>
                                            <p:strVal val="#ppt_w"/>
                                          </p:val>
                                        </p:tav>
                                      </p:tavLst>
                                    </p:anim>
                                    <p:anim calcmode="lin" valueType="num">
                                      <p:cBhvr>
                                        <p:cTn id="32" dur="1000" fill="hold"/>
                                        <p:tgtEl>
                                          <p:spTgt spid="18"/>
                                        </p:tgtEl>
                                        <p:attrNameLst>
                                          <p:attrName>ppt_h</p:attrName>
                                        </p:attrNameLst>
                                      </p:cBhvr>
                                      <p:tavLst>
                                        <p:tav tm="0">
                                          <p:val>
                                            <p:strVal val="#ppt_h"/>
                                          </p:val>
                                        </p:tav>
                                        <p:tav tm="100000">
                                          <p:val>
                                            <p:strVal val="#ppt_h"/>
                                          </p:val>
                                        </p:tav>
                                      </p:tavLst>
                                    </p:anim>
                                    <p:animEffect transition="in" filter="fade">
                                      <p:cBhvr>
                                        <p:cTn id="33" dur="1000"/>
                                        <p:tgtEl>
                                          <p:spTgt spid="18"/>
                                        </p:tgtEl>
                                      </p:cBhvr>
                                    </p:animEffect>
                                  </p:childTnLst>
                                </p:cTn>
                              </p:par>
                              <p:par>
                                <p:cTn id="34" presetID="53" presetClass="entr" presetSubtype="16" fill="hold" grpId="0" nodeType="withEffect">
                                  <p:stCondLst>
                                    <p:cond delay="1750"/>
                                  </p:stCondLst>
                                  <p:iterate type="lt">
                                    <p:tmPct val="10000"/>
                                  </p:iterate>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par>
                          <p:cTn id="39" fill="hold">
                            <p:stCondLst>
                              <p:cond delay="0"/>
                            </p:stCondLst>
                            <p:childTnLst>
                              <p:par>
                                <p:cTn id="40" presetID="22" presetClass="entr" presetSubtype="8"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par>
                          <p:cTn id="43" fill="hold">
                            <p:stCondLst>
                              <p:cond delay="500"/>
                            </p:stCondLst>
                            <p:childTnLst>
                              <p:par>
                                <p:cTn id="44" presetID="53" presetClass="entr" presetSubtype="16" fill="hold" grpId="0" nodeType="afterEffect">
                                  <p:stCondLst>
                                    <p:cond delay="0"/>
                                  </p:stCondLst>
                                  <p:iterate type="lt">
                                    <p:tmPct val="6000"/>
                                  </p:iterate>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fltVal val="0"/>
                                          </p:val>
                                        </p:tav>
                                        <p:tav tm="100000">
                                          <p:val>
                                            <p:strVal val="#ppt_h"/>
                                          </p:val>
                                        </p:tav>
                                      </p:tavLst>
                                    </p:anim>
                                    <p:animEffect transition="in" filter="fad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7" grpId="0"/>
      <p:bldP spid="8" grpId="0"/>
      <p:bldP spid="12" grpId="0"/>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540" y="344269"/>
            <a:ext cx="2962275" cy="460375"/>
          </a:xfrm>
          <a:prstGeom prst="rect">
            <a:avLst/>
          </a:prstGeom>
          <a:noFill/>
        </p:spPr>
        <p:txBody>
          <a:bodyPr wrap="square" rtlCol="0">
            <a:spAutoFit/>
          </a:bodyPr>
          <a:lstStyle/>
          <a:p>
            <a:r>
              <a:rPr lang="zh-CN" altLang="en-US" sz="2400" dirty="0">
                <a:solidFill>
                  <a:srgbClr val="2E2657"/>
                </a:solidFill>
              </a:rPr>
              <a:t>数据库</a:t>
            </a:r>
            <a:r>
              <a:rPr lang="zh-CN" altLang="en-US" sz="2400" dirty="0">
                <a:solidFill>
                  <a:srgbClr val="2E2657"/>
                </a:solidFill>
              </a:rPr>
              <a:t>定义</a:t>
            </a:r>
            <a:endParaRPr lang="zh-CN" altLang="en-US" sz="2400" dirty="0">
              <a:solidFill>
                <a:srgbClr val="2E2657"/>
              </a:solidFill>
            </a:endParaRPr>
          </a:p>
        </p:txBody>
      </p:sp>
      <p:sp>
        <p:nvSpPr>
          <p:cNvPr id="10" name="文本框 9"/>
          <p:cNvSpPr txBox="1"/>
          <p:nvPr/>
        </p:nvSpPr>
        <p:spPr>
          <a:xfrm>
            <a:off x="637540" y="697468"/>
            <a:ext cx="3505200" cy="368300"/>
          </a:xfrm>
          <a:prstGeom prst="rect">
            <a:avLst/>
          </a:prstGeom>
          <a:noFill/>
        </p:spPr>
        <p:txBody>
          <a:bodyPr wrap="square" rtlCol="0">
            <a:spAutoFit/>
          </a:bodyPr>
          <a:lstStyle/>
          <a:p>
            <a:r>
              <a:rPr lang="en-US" altLang="zh-CN" dirty="0">
                <a:solidFill>
                  <a:schemeClr val="bg1">
                    <a:lumMod val="50000"/>
                  </a:schemeClr>
                </a:solidFill>
              </a:rPr>
              <a:t>Database Definition</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3" name="内容占位符 2"/>
          <p:cNvPicPr>
            <a:picLocks noChangeAspect="1"/>
          </p:cNvPicPr>
          <p:nvPr>
            <p:ph idx="1"/>
          </p:nvPr>
        </p:nvPicPr>
        <p:blipFill>
          <a:blip r:embed="rId1"/>
          <a:stretch>
            <a:fillRect/>
          </a:stretch>
        </p:blipFill>
        <p:spPr>
          <a:xfrm>
            <a:off x="1995170" y="1411605"/>
            <a:ext cx="8050530" cy="4403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540" y="344269"/>
            <a:ext cx="2962275" cy="460375"/>
          </a:xfrm>
          <a:prstGeom prst="rect">
            <a:avLst/>
          </a:prstGeom>
          <a:noFill/>
        </p:spPr>
        <p:txBody>
          <a:bodyPr wrap="square" rtlCol="0">
            <a:spAutoFit/>
          </a:bodyPr>
          <a:lstStyle/>
          <a:p>
            <a:r>
              <a:rPr lang="zh-CN" altLang="en-US" sz="2400" dirty="0">
                <a:solidFill>
                  <a:srgbClr val="2E2657"/>
                </a:solidFill>
              </a:rPr>
              <a:t>数据库</a:t>
            </a:r>
            <a:r>
              <a:rPr lang="zh-CN" altLang="en-US" sz="2400" dirty="0">
                <a:solidFill>
                  <a:srgbClr val="2E2657"/>
                </a:solidFill>
              </a:rPr>
              <a:t>定义</a:t>
            </a:r>
            <a:endParaRPr lang="zh-CN" altLang="en-US" sz="2400" dirty="0">
              <a:solidFill>
                <a:srgbClr val="2E2657"/>
              </a:solidFill>
            </a:endParaRPr>
          </a:p>
        </p:txBody>
      </p:sp>
      <p:sp>
        <p:nvSpPr>
          <p:cNvPr id="10" name="文本框 9"/>
          <p:cNvSpPr txBox="1"/>
          <p:nvPr/>
        </p:nvSpPr>
        <p:spPr>
          <a:xfrm>
            <a:off x="637540" y="697468"/>
            <a:ext cx="3505200" cy="368300"/>
          </a:xfrm>
          <a:prstGeom prst="rect">
            <a:avLst/>
          </a:prstGeom>
          <a:noFill/>
        </p:spPr>
        <p:txBody>
          <a:bodyPr wrap="square" rtlCol="0">
            <a:spAutoFit/>
          </a:bodyPr>
          <a:lstStyle/>
          <a:p>
            <a:r>
              <a:rPr lang="en-US" altLang="zh-CN" dirty="0">
                <a:solidFill>
                  <a:schemeClr val="bg1">
                    <a:lumMod val="50000"/>
                  </a:schemeClr>
                </a:solidFill>
              </a:rPr>
              <a:t>Database Definition</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 name="内容占位符 3"/>
          <p:cNvPicPr>
            <a:picLocks noChangeAspect="1"/>
          </p:cNvPicPr>
          <p:nvPr/>
        </p:nvPicPr>
        <p:blipFill>
          <a:blip r:embed="rId1"/>
          <a:stretch>
            <a:fillRect/>
          </a:stretch>
        </p:blipFill>
        <p:spPr>
          <a:xfrm>
            <a:off x="1637665" y="1882140"/>
            <a:ext cx="8229600" cy="32759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540" y="344269"/>
            <a:ext cx="2962275" cy="460375"/>
          </a:xfrm>
          <a:prstGeom prst="rect">
            <a:avLst/>
          </a:prstGeom>
          <a:noFill/>
        </p:spPr>
        <p:txBody>
          <a:bodyPr wrap="square" rtlCol="0">
            <a:spAutoFit/>
          </a:bodyPr>
          <a:lstStyle/>
          <a:p>
            <a:r>
              <a:rPr lang="zh-CN" altLang="en-US" sz="2400" dirty="0">
                <a:solidFill>
                  <a:srgbClr val="2E2657"/>
                </a:solidFill>
              </a:rPr>
              <a:t>数据库</a:t>
            </a:r>
            <a:r>
              <a:rPr lang="zh-CN" altLang="en-US" sz="2400" dirty="0">
                <a:solidFill>
                  <a:srgbClr val="2E2657"/>
                </a:solidFill>
              </a:rPr>
              <a:t>定义</a:t>
            </a:r>
            <a:endParaRPr lang="zh-CN" altLang="en-US" sz="2400" dirty="0">
              <a:solidFill>
                <a:srgbClr val="2E2657"/>
              </a:solidFill>
            </a:endParaRPr>
          </a:p>
        </p:txBody>
      </p:sp>
      <p:sp>
        <p:nvSpPr>
          <p:cNvPr id="10" name="文本框 9"/>
          <p:cNvSpPr txBox="1"/>
          <p:nvPr/>
        </p:nvSpPr>
        <p:spPr>
          <a:xfrm>
            <a:off x="637540" y="697468"/>
            <a:ext cx="3505200" cy="368300"/>
          </a:xfrm>
          <a:prstGeom prst="rect">
            <a:avLst/>
          </a:prstGeom>
          <a:noFill/>
        </p:spPr>
        <p:txBody>
          <a:bodyPr wrap="square" rtlCol="0">
            <a:spAutoFit/>
          </a:bodyPr>
          <a:lstStyle/>
          <a:p>
            <a:r>
              <a:rPr lang="en-US" altLang="zh-CN" dirty="0">
                <a:solidFill>
                  <a:schemeClr val="bg1">
                    <a:lumMod val="50000"/>
                  </a:schemeClr>
                </a:solidFill>
              </a:rPr>
              <a:t>Database Definition</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842645" y="1203960"/>
            <a:ext cx="8649970" cy="2030095"/>
          </a:xfrm>
          <a:prstGeom prst="rect">
            <a:avLst/>
          </a:prstGeom>
          <a:noFill/>
        </p:spPr>
        <p:txBody>
          <a:bodyPr wrap="square" rtlCol="0">
            <a:spAutoFit/>
          </a:bodyPr>
          <a:p>
            <a:r>
              <a:rPr lang="zh-CN" altLang="en-US" b="1">
                <a:sym typeface="+mn-ea"/>
              </a:rPr>
              <a:t>数据库（</a:t>
            </a:r>
            <a:r>
              <a:rPr lang="en-US" altLang="zh-CN" b="1">
                <a:sym typeface="+mn-ea"/>
              </a:rPr>
              <a:t>Database</a:t>
            </a:r>
            <a:r>
              <a:rPr lang="zh-CN" altLang="en-US" b="1">
                <a:sym typeface="+mn-ea"/>
              </a:rPr>
              <a:t>）</a:t>
            </a:r>
            <a:r>
              <a:rPr lang="en-US" altLang="zh-CN" b="1">
                <a:sym typeface="+mn-ea"/>
              </a:rPr>
              <a:t> </a:t>
            </a:r>
            <a:r>
              <a:rPr lang="zh-CN" altLang="en-US" b="1">
                <a:sym typeface="+mn-ea"/>
              </a:rPr>
              <a:t>是保存有组织的数据的容器（通常是一个文件或一组文件），是通过</a:t>
            </a:r>
            <a:r>
              <a:rPr lang="en-US" altLang="zh-CN" b="1">
                <a:sym typeface="+mn-ea"/>
              </a:rPr>
              <a:t> </a:t>
            </a:r>
            <a:r>
              <a:rPr lang="zh-CN" altLang="en-US" b="1">
                <a:sym typeface="+mn-ea"/>
              </a:rPr>
              <a:t>数据库管理系统（</a:t>
            </a:r>
            <a:r>
              <a:rPr lang="en-US" altLang="zh-CN" b="1">
                <a:sym typeface="+mn-ea"/>
              </a:rPr>
              <a:t>DataBase- Management System</a:t>
            </a:r>
            <a:r>
              <a:rPr lang="zh-CN" altLang="en-US" b="1">
                <a:sym typeface="+mn-ea"/>
              </a:rPr>
              <a:t>，</a:t>
            </a:r>
            <a:r>
              <a:rPr lang="en-US" altLang="zh-CN" b="1">
                <a:sym typeface="+mn-ea"/>
              </a:rPr>
              <a:t>DBMS</a:t>
            </a:r>
            <a:r>
              <a:rPr lang="zh-CN" altLang="en-US" b="1">
                <a:sym typeface="+mn-ea"/>
              </a:rPr>
              <a:t>）</a:t>
            </a:r>
            <a:r>
              <a:rPr lang="en-US" altLang="zh-CN" b="1">
                <a:sym typeface="+mn-ea"/>
              </a:rPr>
              <a:t> </a:t>
            </a:r>
            <a:r>
              <a:rPr lang="zh-CN" altLang="en-US" b="1">
                <a:sym typeface="+mn-ea"/>
              </a:rPr>
              <a:t>创建和操纵的容器。</a:t>
            </a:r>
            <a:r>
              <a:rPr lang="en-US" altLang="zh-CN" b="1">
                <a:sym typeface="+mn-ea"/>
              </a:rPr>
              <a:t>DBMS </a:t>
            </a:r>
            <a:r>
              <a:rPr lang="zh-CN" altLang="en-US" b="1">
                <a:sym typeface="+mn-ea"/>
              </a:rPr>
              <a:t>的主要目标是提供一种可以方便、高效地存取数据库信息的途径。</a:t>
            </a:r>
            <a:endParaRPr lang="zh-CN" altLang="en-US" b="1"/>
          </a:p>
          <a:p>
            <a:endParaRPr lang="en-US" altLang="zh-CN" b="1"/>
          </a:p>
          <a:p>
            <a:r>
              <a:rPr lang="zh-CN" altLang="en-US" b="1">
                <a:sym typeface="+mn-ea"/>
              </a:rPr>
              <a:t>我们常说</a:t>
            </a:r>
            <a:r>
              <a:rPr lang="en-US" altLang="zh-CN" b="1">
                <a:sym typeface="+mn-ea"/>
              </a:rPr>
              <a:t> XX </a:t>
            </a:r>
            <a:r>
              <a:rPr lang="zh-CN" altLang="en-US" b="1">
                <a:sym typeface="+mn-ea"/>
              </a:rPr>
              <a:t>数据库，其实实质上是</a:t>
            </a:r>
            <a:r>
              <a:rPr lang="en-US" altLang="zh-CN" b="1">
                <a:sym typeface="+mn-ea"/>
              </a:rPr>
              <a:t> XX </a:t>
            </a:r>
            <a:r>
              <a:rPr lang="zh-CN" altLang="en-US" b="1">
                <a:sym typeface="+mn-ea"/>
              </a:rPr>
              <a:t>数据库管理系统。目前，较为流行的数据库管理系统有</a:t>
            </a:r>
            <a:r>
              <a:rPr lang="en-US" altLang="zh-CN" b="1">
                <a:sym typeface="+mn-ea"/>
              </a:rPr>
              <a:t> MySQL</a:t>
            </a:r>
            <a:r>
              <a:rPr lang="zh-CN" altLang="en-US" b="1">
                <a:sym typeface="+mn-ea"/>
              </a:rPr>
              <a:t>、</a:t>
            </a:r>
            <a:r>
              <a:rPr lang="en-US" altLang="zh-CN" b="1">
                <a:sym typeface="+mn-ea"/>
              </a:rPr>
              <a:t>SQL Server</a:t>
            </a:r>
            <a:r>
              <a:rPr lang="zh-CN" altLang="en-US" b="1">
                <a:sym typeface="+mn-ea"/>
              </a:rPr>
              <a:t>、</a:t>
            </a:r>
            <a:r>
              <a:rPr lang="en-US" altLang="zh-CN" b="1">
                <a:sym typeface="+mn-ea"/>
              </a:rPr>
              <a:t>Oracle </a:t>
            </a:r>
            <a:r>
              <a:rPr lang="zh-CN" altLang="en-US" b="1">
                <a:sym typeface="+mn-ea"/>
              </a:rPr>
              <a:t>等。</a:t>
            </a:r>
            <a:endParaRPr lang="zh-CN" altLang="en-US" b="1"/>
          </a:p>
          <a:p>
            <a:endParaRPr lang="zh-CN" altLang="en-US" b="1"/>
          </a:p>
        </p:txBody>
      </p:sp>
      <p:pic>
        <p:nvPicPr>
          <p:cNvPr id="3" name="内容占位符 3"/>
          <p:cNvPicPr>
            <a:picLocks noChangeAspect="1"/>
          </p:cNvPicPr>
          <p:nvPr/>
        </p:nvPicPr>
        <p:blipFill>
          <a:blip r:embed="rId1"/>
          <a:stretch>
            <a:fillRect/>
          </a:stretch>
        </p:blipFill>
        <p:spPr>
          <a:xfrm>
            <a:off x="1541780" y="3234055"/>
            <a:ext cx="8229600" cy="30416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3"/>
          <p:cNvSpPr/>
          <p:nvPr/>
        </p:nvSpPr>
        <p:spPr>
          <a:xfrm flipH="1">
            <a:off x="5739342" y="0"/>
            <a:ext cx="6343650" cy="6858000"/>
          </a:xfrm>
          <a:prstGeom prst="homePlate">
            <a:avLst>
              <a:gd name="adj" fmla="val 29880"/>
            </a:avLst>
          </a:prstGeom>
          <a:solidFill>
            <a:srgbClr val="2E265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42517" r="4376"/>
          <a:stretch>
            <a:fillRect/>
          </a:stretch>
        </p:blipFill>
        <p:spPr>
          <a:xfrm flipH="1">
            <a:off x="6200775" y="0"/>
            <a:ext cx="5991225" cy="6858000"/>
          </a:xfrm>
          <a:custGeom>
            <a:avLst/>
            <a:gdLst>
              <a:gd name="connsiteX0" fmla="*/ 0 w 6343650"/>
              <a:gd name="connsiteY0" fmla="*/ 0 h 6858000"/>
              <a:gd name="connsiteX1" fmla="*/ 4370077 w 6343650"/>
              <a:gd name="connsiteY1" fmla="*/ 0 h 6858000"/>
              <a:gd name="connsiteX2" fmla="*/ 6343650 w 6343650"/>
              <a:gd name="connsiteY2" fmla="*/ 3429000 h 6858000"/>
              <a:gd name="connsiteX3" fmla="*/ 4370077 w 6343650"/>
              <a:gd name="connsiteY3" fmla="*/ 6858000 h 6858000"/>
              <a:gd name="connsiteX4" fmla="*/ 0 w 63436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3650" h="6858000">
                <a:moveTo>
                  <a:pt x="0" y="0"/>
                </a:moveTo>
                <a:lnTo>
                  <a:pt x="4370077" y="0"/>
                </a:lnTo>
                <a:lnTo>
                  <a:pt x="6343650" y="3429000"/>
                </a:lnTo>
                <a:lnTo>
                  <a:pt x="4370077" y="6858000"/>
                </a:lnTo>
                <a:lnTo>
                  <a:pt x="0" y="6858000"/>
                </a:lnTo>
                <a:close/>
              </a:path>
            </a:pathLst>
          </a:custGeom>
          <a:ln w="25400">
            <a:solidFill>
              <a:schemeClr val="bg1">
                <a:alpha val="80000"/>
              </a:schemeClr>
            </a:solidFill>
          </a:ln>
        </p:spPr>
      </p:pic>
      <p:sp>
        <p:nvSpPr>
          <p:cNvPr id="6" name="文本框 5"/>
          <p:cNvSpPr txBox="1"/>
          <p:nvPr/>
        </p:nvSpPr>
        <p:spPr>
          <a:xfrm>
            <a:off x="1129241" y="1743112"/>
            <a:ext cx="3302000" cy="768350"/>
          </a:xfrm>
          <a:prstGeom prst="rect">
            <a:avLst/>
          </a:prstGeom>
          <a:noFill/>
        </p:spPr>
        <p:txBody>
          <a:bodyPr wrap="square" rtlCol="0">
            <a:spAutoFit/>
          </a:bodyPr>
          <a:lstStyle/>
          <a:p>
            <a:pPr algn="ctr"/>
            <a:r>
              <a:rPr lang="en-US" altLang="zh-CN" sz="4400" dirty="0">
                <a:solidFill>
                  <a:srgbClr val="2E2657"/>
                </a:solidFill>
                <a:latin typeface="微软雅黑" panose="020B0503020204020204" pitchFamily="34" charset="-122"/>
                <a:ea typeface="微软雅黑" panose="020B0503020204020204" pitchFamily="34" charset="-122"/>
              </a:rPr>
              <a:t>PART 02</a:t>
            </a:r>
            <a:endParaRPr lang="zh-CN" altLang="en-US" sz="4400" dirty="0">
              <a:solidFill>
                <a:srgbClr val="2E2657"/>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84935" y="2852420"/>
            <a:ext cx="4700270" cy="860425"/>
          </a:xfrm>
          <a:prstGeom prst="rect">
            <a:avLst/>
          </a:prstGeom>
          <a:noFill/>
        </p:spPr>
        <p:txBody>
          <a:bodyPr wrap="square" rtlCol="0">
            <a:spAutoFit/>
          </a:bodyPr>
          <a:lstStyle/>
          <a:p>
            <a:pPr indent="457200" algn="l" fontAlgn="auto">
              <a:lnSpc>
                <a:spcPts val="3000"/>
              </a:lnSpc>
              <a:buClrTx/>
              <a:buSzTx/>
              <a:buFontTx/>
            </a:pPr>
            <a:r>
              <a:rPr lang="en-US" altLang="zh-CN" sz="2400" dirty="0">
                <a:solidFill>
                  <a:srgbClr val="2E2657"/>
                </a:solidFill>
                <a:latin typeface="微软雅黑" panose="020B0503020204020204" pitchFamily="34" charset="-122"/>
                <a:ea typeface="微软雅黑" panose="020B0503020204020204" pitchFamily="34" charset="-122"/>
              </a:rPr>
              <a:t>关系型数据库 </a:t>
            </a:r>
            <a:endParaRPr lang="en-US" altLang="zh-CN" sz="2400" dirty="0">
              <a:solidFill>
                <a:srgbClr val="2E2657"/>
              </a:solidFill>
              <a:latin typeface="微软雅黑" panose="020B0503020204020204" pitchFamily="34" charset="-122"/>
              <a:ea typeface="微软雅黑" panose="020B0503020204020204" pitchFamily="34" charset="-122"/>
            </a:endParaRPr>
          </a:p>
          <a:p>
            <a:pPr indent="457200" algn="l" fontAlgn="auto">
              <a:lnSpc>
                <a:spcPts val="3000"/>
              </a:lnSpc>
              <a:buClrTx/>
              <a:buSzTx/>
              <a:buFontTx/>
            </a:pPr>
            <a:r>
              <a:rPr lang="en-US" altLang="zh-CN" sz="2400" dirty="0">
                <a:solidFill>
                  <a:srgbClr val="2E2657"/>
                </a:solidFill>
                <a:latin typeface="微软雅黑" panose="020B0503020204020204" pitchFamily="34" charset="-122"/>
                <a:ea typeface="微软雅黑" panose="020B0503020204020204" pitchFamily="34" charset="-122"/>
              </a:rPr>
              <a:t>非关系型数据库</a:t>
            </a:r>
            <a:endParaRPr lang="en-US" altLang="zh-CN" sz="2400" dirty="0">
              <a:solidFill>
                <a:srgbClr val="2E2657"/>
              </a:solidFill>
              <a:latin typeface="微软雅黑" panose="020B0503020204020204" pitchFamily="34" charset="-122"/>
              <a:ea typeface="微软雅黑" panose="020B0503020204020204" pitchFamily="34" charset="-122"/>
            </a:endParaRPr>
          </a:p>
        </p:txBody>
      </p:sp>
      <p:cxnSp>
        <p:nvCxnSpPr>
          <p:cNvPr id="10" name="直接连接符 9"/>
          <p:cNvCxnSpPr>
            <a:stCxn id="4" idx="3"/>
          </p:cNvCxnSpPr>
          <p:nvPr/>
        </p:nvCxnSpPr>
        <p:spPr>
          <a:xfrm flipH="1" flipV="1">
            <a:off x="3352800" y="-209550"/>
            <a:ext cx="2386542" cy="3638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4" idx="3"/>
          </p:cNvCxnSpPr>
          <p:nvPr/>
        </p:nvCxnSpPr>
        <p:spPr>
          <a:xfrm flipH="1">
            <a:off x="3543300" y="3429000"/>
            <a:ext cx="2196042" cy="3429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63058" y="-593348"/>
            <a:ext cx="3543300" cy="3638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02255" y="4053624"/>
            <a:ext cx="4803776" cy="35221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等腰三角形 16"/>
          <p:cNvSpPr/>
          <p:nvPr/>
        </p:nvSpPr>
        <p:spPr>
          <a:xfrm rot="10800000">
            <a:off x="2691715" y="2690798"/>
            <a:ext cx="177054" cy="152632"/>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outVertical)">
                                      <p:cBhvr>
                                        <p:cTn id="14" dur="500"/>
                                        <p:tgtEl>
                                          <p:spTgt spid="6"/>
                                        </p:tgtEl>
                                      </p:cBhvr>
                                    </p:animEffect>
                                  </p:childTnLst>
                                </p:cTn>
                              </p:par>
                              <p:par>
                                <p:cTn id="15" presetID="22" presetClass="entr" presetSubtype="1" fill="hold" grpId="0"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P spid="1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61950"/>
            <a:ext cx="43815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244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4990" y="361950"/>
            <a:ext cx="48260" cy="647700"/>
          </a:xfrm>
          <a:prstGeom prst="rect">
            <a:avLst/>
          </a:prstGeom>
          <a:solidFill>
            <a:srgbClr val="2E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540" y="344170"/>
            <a:ext cx="5826760" cy="829945"/>
          </a:xfrm>
          <a:prstGeom prst="rect">
            <a:avLst/>
          </a:prstGeom>
          <a:noFill/>
        </p:spPr>
        <p:txBody>
          <a:bodyPr wrap="square" rtlCol="0">
            <a:spAutoFit/>
          </a:bodyPr>
          <a:lstStyle/>
          <a:p>
            <a:r>
              <a:rPr lang="zh-CN" altLang="en-US" sz="2400" dirty="0">
                <a:solidFill>
                  <a:srgbClr val="2E2657"/>
                </a:solidFill>
              </a:rPr>
              <a:t>关系型数据库和非关系数据库</a:t>
            </a:r>
            <a:endParaRPr lang="zh-CN" altLang="en-US" sz="2400" dirty="0">
              <a:solidFill>
                <a:srgbClr val="2E2657"/>
              </a:solidFill>
            </a:endParaRPr>
          </a:p>
          <a:p>
            <a:endParaRPr lang="zh-CN" altLang="en-US" sz="2400" dirty="0">
              <a:solidFill>
                <a:srgbClr val="2E2657"/>
              </a:solidFill>
            </a:endParaRPr>
          </a:p>
        </p:txBody>
      </p:sp>
      <p:sp>
        <p:nvSpPr>
          <p:cNvPr id="10" name="文本框 9"/>
          <p:cNvSpPr txBox="1"/>
          <p:nvPr/>
        </p:nvSpPr>
        <p:spPr>
          <a:xfrm>
            <a:off x="637540" y="697230"/>
            <a:ext cx="7006590" cy="368300"/>
          </a:xfrm>
          <a:prstGeom prst="rect">
            <a:avLst/>
          </a:prstGeom>
          <a:noFill/>
        </p:spPr>
        <p:txBody>
          <a:bodyPr wrap="square" rtlCol="0">
            <a:spAutoFit/>
          </a:bodyPr>
          <a:lstStyle/>
          <a:p>
            <a:r>
              <a:rPr lang="en-US" altLang="zh-CN" dirty="0">
                <a:solidFill>
                  <a:schemeClr val="bg1">
                    <a:lumMod val="50000"/>
                  </a:schemeClr>
                </a:solidFill>
              </a:rPr>
              <a:t>Relational and non-relational databases</a:t>
            </a:r>
            <a:endParaRPr lang="en-US" altLang="zh-CN" dirty="0">
              <a:solidFill>
                <a:schemeClr val="bg1">
                  <a:lumMod val="50000"/>
                </a:schemeClr>
              </a:solidFill>
            </a:endParaRPr>
          </a:p>
        </p:txBody>
      </p:sp>
      <p:grpSp>
        <p:nvGrpSpPr>
          <p:cNvPr id="11" name="组合 10"/>
          <p:cNvGrpSpPr/>
          <p:nvPr/>
        </p:nvGrpSpPr>
        <p:grpSpPr>
          <a:xfrm>
            <a:off x="11234205" y="6287827"/>
            <a:ext cx="389467" cy="237066"/>
            <a:chOff x="10820400" y="6282267"/>
            <a:chExt cx="389467" cy="237066"/>
          </a:xfrm>
        </p:grpSpPr>
        <p:cxnSp>
          <p:nvCxnSpPr>
            <p:cNvPr id="12" name="直接连接符 11"/>
            <p:cNvCxnSpPr/>
            <p:nvPr/>
          </p:nvCxnSpPr>
          <p:spPr>
            <a:xfrm>
              <a:off x="10871200" y="6282267"/>
              <a:ext cx="3386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89733" y="6400800"/>
              <a:ext cx="220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20400" y="6519333"/>
              <a:ext cx="389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1"/>
          <a:stretch>
            <a:fillRect/>
          </a:stretch>
        </p:blipFill>
        <p:spPr>
          <a:xfrm>
            <a:off x="1875155" y="1065530"/>
            <a:ext cx="7621270" cy="5400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3"/>
          <p:cNvSpPr/>
          <p:nvPr/>
        </p:nvSpPr>
        <p:spPr>
          <a:xfrm flipH="1">
            <a:off x="5739342" y="0"/>
            <a:ext cx="6343650" cy="6858000"/>
          </a:xfrm>
          <a:prstGeom prst="homePlate">
            <a:avLst>
              <a:gd name="adj" fmla="val 29880"/>
            </a:avLst>
          </a:prstGeom>
          <a:solidFill>
            <a:srgbClr val="2E265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42517" r="4376"/>
          <a:stretch>
            <a:fillRect/>
          </a:stretch>
        </p:blipFill>
        <p:spPr>
          <a:xfrm flipH="1">
            <a:off x="6200775" y="0"/>
            <a:ext cx="5991225" cy="6858000"/>
          </a:xfrm>
          <a:custGeom>
            <a:avLst/>
            <a:gdLst>
              <a:gd name="connsiteX0" fmla="*/ 0 w 6343650"/>
              <a:gd name="connsiteY0" fmla="*/ 0 h 6858000"/>
              <a:gd name="connsiteX1" fmla="*/ 4370077 w 6343650"/>
              <a:gd name="connsiteY1" fmla="*/ 0 h 6858000"/>
              <a:gd name="connsiteX2" fmla="*/ 6343650 w 6343650"/>
              <a:gd name="connsiteY2" fmla="*/ 3429000 h 6858000"/>
              <a:gd name="connsiteX3" fmla="*/ 4370077 w 6343650"/>
              <a:gd name="connsiteY3" fmla="*/ 6858000 h 6858000"/>
              <a:gd name="connsiteX4" fmla="*/ 0 w 63436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3650" h="6858000">
                <a:moveTo>
                  <a:pt x="0" y="0"/>
                </a:moveTo>
                <a:lnTo>
                  <a:pt x="4370077" y="0"/>
                </a:lnTo>
                <a:lnTo>
                  <a:pt x="6343650" y="3429000"/>
                </a:lnTo>
                <a:lnTo>
                  <a:pt x="4370077" y="6858000"/>
                </a:lnTo>
                <a:lnTo>
                  <a:pt x="0" y="6858000"/>
                </a:lnTo>
                <a:close/>
              </a:path>
            </a:pathLst>
          </a:custGeom>
          <a:ln w="25400">
            <a:solidFill>
              <a:schemeClr val="bg1">
                <a:alpha val="80000"/>
              </a:schemeClr>
            </a:solidFill>
          </a:ln>
        </p:spPr>
      </p:pic>
      <p:sp>
        <p:nvSpPr>
          <p:cNvPr id="6" name="文本框 5"/>
          <p:cNvSpPr txBox="1"/>
          <p:nvPr/>
        </p:nvSpPr>
        <p:spPr>
          <a:xfrm>
            <a:off x="1129241" y="1743112"/>
            <a:ext cx="3302000" cy="768350"/>
          </a:xfrm>
          <a:prstGeom prst="rect">
            <a:avLst/>
          </a:prstGeom>
          <a:noFill/>
        </p:spPr>
        <p:txBody>
          <a:bodyPr wrap="square" rtlCol="0">
            <a:spAutoFit/>
          </a:bodyPr>
          <a:lstStyle/>
          <a:p>
            <a:pPr algn="ctr"/>
            <a:r>
              <a:rPr lang="en-US" altLang="zh-CN" sz="4400" dirty="0">
                <a:solidFill>
                  <a:srgbClr val="2E2657"/>
                </a:solidFill>
                <a:latin typeface="微软雅黑" panose="020B0503020204020204" pitchFamily="34" charset="-122"/>
                <a:ea typeface="微软雅黑" panose="020B0503020204020204" pitchFamily="34" charset="-122"/>
              </a:rPr>
              <a:t>PART 03</a:t>
            </a:r>
            <a:endParaRPr lang="zh-CN" altLang="en-US" sz="4400" dirty="0">
              <a:solidFill>
                <a:srgbClr val="2E2657"/>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29895" y="2968625"/>
            <a:ext cx="4700270" cy="460375"/>
          </a:xfrm>
          <a:prstGeom prst="rect">
            <a:avLst/>
          </a:prstGeom>
          <a:noFill/>
        </p:spPr>
        <p:txBody>
          <a:bodyPr wrap="square" rtlCol="0">
            <a:spAutoFit/>
          </a:bodyPr>
          <a:lstStyle/>
          <a:p>
            <a:pPr algn="ctr" fontAlgn="auto">
              <a:lnSpc>
                <a:spcPct val="100000"/>
              </a:lnSpc>
              <a:buClrTx/>
              <a:buSzTx/>
              <a:buFontTx/>
            </a:pPr>
            <a:r>
              <a:rPr lang="en-US" altLang="zh-CN" sz="2400" dirty="0">
                <a:solidFill>
                  <a:srgbClr val="2E2657"/>
                </a:solidFill>
                <a:latin typeface="微软雅黑" panose="020B0503020204020204" pitchFamily="34" charset="-122"/>
                <a:ea typeface="微软雅黑" panose="020B0503020204020204" pitchFamily="34" charset="-122"/>
                <a:sym typeface="+mn-ea"/>
              </a:rPr>
              <a:t>为什么要使用数据库</a:t>
            </a:r>
            <a:endParaRPr lang="en-US" altLang="zh-CN" sz="2400" dirty="0">
              <a:solidFill>
                <a:srgbClr val="2E2657"/>
              </a:solidFill>
              <a:latin typeface="微软雅黑" panose="020B0503020204020204" pitchFamily="34" charset="-122"/>
              <a:ea typeface="微软雅黑" panose="020B0503020204020204" pitchFamily="34" charset="-122"/>
            </a:endParaRPr>
          </a:p>
        </p:txBody>
      </p:sp>
      <p:cxnSp>
        <p:nvCxnSpPr>
          <p:cNvPr id="10" name="直接连接符 9"/>
          <p:cNvCxnSpPr>
            <a:stCxn id="4" idx="3"/>
          </p:cNvCxnSpPr>
          <p:nvPr/>
        </p:nvCxnSpPr>
        <p:spPr>
          <a:xfrm flipH="1" flipV="1">
            <a:off x="3352800" y="-209550"/>
            <a:ext cx="2386542" cy="3638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4" idx="3"/>
          </p:cNvCxnSpPr>
          <p:nvPr/>
        </p:nvCxnSpPr>
        <p:spPr>
          <a:xfrm flipH="1">
            <a:off x="3543300" y="3429000"/>
            <a:ext cx="2196042" cy="3429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63058" y="-593348"/>
            <a:ext cx="3543300" cy="3638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02255" y="4053624"/>
            <a:ext cx="4803776" cy="35221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等腰三角形 16"/>
          <p:cNvSpPr/>
          <p:nvPr/>
        </p:nvSpPr>
        <p:spPr>
          <a:xfrm rot="10800000">
            <a:off x="2691715" y="2690798"/>
            <a:ext cx="177054" cy="152632"/>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outVertical)">
                                      <p:cBhvr>
                                        <p:cTn id="14" dur="500"/>
                                        <p:tgtEl>
                                          <p:spTgt spid="6"/>
                                        </p:tgtEl>
                                      </p:cBhvr>
                                    </p:animEffect>
                                  </p:childTnLst>
                                </p:cTn>
                              </p:par>
                              <p:par>
                                <p:cTn id="15" presetID="22" presetClass="entr" presetSubtype="1" fill="hold" grpId="0"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P spid="17" grpId="0" bldLvl="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5017</Words>
  <Application>WPS 演示</Application>
  <PresentationFormat>宽屏</PresentationFormat>
  <Paragraphs>328</Paragraphs>
  <Slides>36</Slides>
  <Notes>0</Notes>
  <HiddenSlides>0</HiddenSlides>
  <MMClips>1</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36</vt:i4>
      </vt:variant>
    </vt:vector>
  </HeadingPairs>
  <TitlesOfParts>
    <vt:vector size="47" baseType="lpstr">
      <vt:lpstr>Arial</vt:lpstr>
      <vt:lpstr>宋体</vt:lpstr>
      <vt:lpstr>Wingdings</vt:lpstr>
      <vt:lpstr>微软雅黑</vt:lpstr>
      <vt:lpstr>微软雅黑 Light</vt:lpstr>
      <vt:lpstr>等线</vt:lpstr>
      <vt:lpstr>Arial Unicode MS</vt:lpstr>
      <vt:lpstr>等线 Light</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更多免费福利资源教程，请关注微信公众号：陈西设计之家</dc:title>
  <dc:creator>陈西</dc:creator>
  <cp:keywords>更多免费福利资源教程，请关注微信公众号：陈西设计之家</cp:keywords>
  <cp:category>【陈西】设计</cp:category>
  <cp:lastModifiedBy>Y⊙▽⊙明浩</cp:lastModifiedBy>
  <cp:revision>127</cp:revision>
  <dcterms:created xsi:type="dcterms:W3CDTF">2018-02-23T14:37:00Z</dcterms:created>
  <dcterms:modified xsi:type="dcterms:W3CDTF">2025-10-15T13:45:21Z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9B710375801A464BA5E8EC1E6774B8F5_13</vt:lpwstr>
  </property>
  <property fmtid="{D5CDD505-2E9C-101B-9397-08002B2CF9AE}" pid="3" name="KSOProductBuildVer">
    <vt:lpwstr>2052-12.1.0.22529</vt:lpwstr>
  </property>
</Properties>
</file>